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0" r:id="rId4"/>
    <p:sldMasterId id="2147483752" r:id="rId5"/>
  </p:sldMasterIdLst>
  <p:notesMasterIdLst>
    <p:notesMasterId r:id="rId29"/>
  </p:notesMasterIdLst>
  <p:sldIdLst>
    <p:sldId id="257" r:id="rId6"/>
    <p:sldId id="294" r:id="rId7"/>
    <p:sldId id="300" r:id="rId8"/>
    <p:sldId id="267" r:id="rId9"/>
    <p:sldId id="272" r:id="rId10"/>
    <p:sldId id="285" r:id="rId11"/>
    <p:sldId id="260" r:id="rId12"/>
    <p:sldId id="286" r:id="rId13"/>
    <p:sldId id="291" r:id="rId14"/>
    <p:sldId id="273" r:id="rId15"/>
    <p:sldId id="287" r:id="rId16"/>
    <p:sldId id="290" r:id="rId17"/>
    <p:sldId id="289" r:id="rId18"/>
    <p:sldId id="283" r:id="rId19"/>
    <p:sldId id="288" r:id="rId20"/>
    <p:sldId id="292" r:id="rId21"/>
    <p:sldId id="293" r:id="rId22"/>
    <p:sldId id="295" r:id="rId23"/>
    <p:sldId id="296" r:id="rId24"/>
    <p:sldId id="297" r:id="rId25"/>
    <p:sldId id="301" r:id="rId26"/>
    <p:sldId id="298" r:id="rId27"/>
    <p:sldId id="25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nter" panose="020B0502030000000004" pitchFamily="34" charset="0"/>
      <p:regular r:id="rId34"/>
      <p:bold r:id="rId35"/>
    </p:embeddedFont>
    <p:embeddedFont>
      <p:font typeface="Inter ExtraBold" panose="020B0502030000000004" pitchFamily="34" charset="0"/>
      <p:regular r:id="rId36"/>
      <p:bold r:id="rId37"/>
    </p:embeddedFont>
    <p:embeddedFont>
      <p:font typeface="Karla" pitchFamily="2" charset="77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4F0217F-8D00-4F40-9468-41F2049488F7}">
          <p14:sldIdLst>
            <p14:sldId id="257"/>
            <p14:sldId id="294"/>
            <p14:sldId id="300"/>
            <p14:sldId id="267"/>
            <p14:sldId id="272"/>
            <p14:sldId id="285"/>
            <p14:sldId id="260"/>
            <p14:sldId id="286"/>
            <p14:sldId id="291"/>
            <p14:sldId id="273"/>
            <p14:sldId id="287"/>
            <p14:sldId id="290"/>
            <p14:sldId id="289"/>
            <p14:sldId id="283"/>
            <p14:sldId id="288"/>
            <p14:sldId id="292"/>
            <p14:sldId id="293"/>
            <p14:sldId id="295"/>
            <p14:sldId id="296"/>
            <p14:sldId id="297"/>
            <p14:sldId id="301"/>
            <p14:sldId id="29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9AA0A6"/>
          </p15:clr>
        </p15:guide>
        <p15:guide id="2" pos="384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i2mNrZT8Lxjo26Ij1eQcndH5AO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7"/>
    <a:srgbClr val="9EA0AC"/>
    <a:srgbClr val="121921"/>
    <a:srgbClr val="000000"/>
    <a:srgbClr val="226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5" autoAdjust="0"/>
    <p:restoredTop sz="96301"/>
  </p:normalViewPr>
  <p:slideViewPr>
    <p:cSldViewPr snapToGrid="0">
      <p:cViewPr varScale="1">
        <p:scale>
          <a:sx n="125" d="100"/>
          <a:sy n="125" d="100"/>
        </p:scale>
        <p:origin x="168" y="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3.xml"/><Relationship Id="rId72" Type="http://customschemas.google.com/relationships/presentationmetadata" Target="meta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53742232"/>
        <c:axId val="853746168"/>
      </c:bar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742232"/>
        <c:axId val="853746168"/>
      </c:bar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12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1275" cap="rnd">
              <a:solidFill>
                <a:schemeClr val="bg2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12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3742232"/>
        <c:axId val="853746168"/>
      </c:line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2232"/>
        <c:crosses val="autoZero"/>
        <c:crossBetween val="between"/>
      </c:valAx>
      <c:spPr>
        <a:noFill/>
        <a:ln cmpd="sng">
          <a:solidFill>
            <a:schemeClr val="bg2">
              <a:lumMod val="6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41275"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 w="41275"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3742232"/>
        <c:axId val="853746168"/>
      </c:area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2232"/>
        <c:crosses val="autoZero"/>
        <c:crossBetween val="midCat"/>
      </c:valAx>
      <c:spPr>
        <a:noFill/>
        <a:ln cmpd="sng">
          <a:solidFill>
            <a:schemeClr val="bg2">
              <a:lumMod val="6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Inter SemiBold" panose="020B05020300000000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1275"/>
          </c:spPr>
          <c:dPt>
            <c:idx val="0"/>
            <c:bubble3D val="0"/>
            <c:spPr>
              <a:solidFill>
                <a:schemeClr val="accent1"/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3-4A4F-B55E-2B6AF69C76B2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6A-4D2A-B0F6-1093D1529DD5}"/>
              </c:ext>
            </c:extLst>
          </c:dPt>
          <c:dPt>
            <c:idx val="2"/>
            <c:bubble3D val="0"/>
            <c:spPr>
              <a:solidFill>
                <a:schemeClr val="accent3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56A-4D2A-B0F6-1093D1529DD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6A-4D2A-B0F6-1093D1529DD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 w="41275"/>
          </c:spPr>
          <c:dPt>
            <c:idx val="0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3-4A4F-B55E-2B6AF69C76B2}"/>
              </c:ext>
            </c:extLst>
          </c:dPt>
          <c:dPt>
            <c:idx val="1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3-4A4F-B55E-2B6AF69C76B2}"/>
              </c:ext>
            </c:extLst>
          </c:dPt>
          <c:dPt>
            <c:idx val="2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3-4A4F-B55E-2B6AF69C76B2}"/>
              </c:ext>
            </c:extLst>
          </c:dPt>
          <c:dPt>
            <c:idx val="3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3-4A4F-B55E-2B6AF69C76B2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cmpd="sng">
          <a:solidFill>
            <a:schemeClr val="bg2">
              <a:lumMod val="6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1275"/>
          </c:spPr>
          <c:dPt>
            <c:idx val="0"/>
            <c:bubble3D val="0"/>
            <c:spPr>
              <a:solidFill>
                <a:schemeClr val="accent1"/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CE-43A8-B4D4-971BFAF77F8A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6A-4D2A-B0F6-1093D1529DD5}"/>
              </c:ext>
            </c:extLst>
          </c:dPt>
          <c:dPt>
            <c:idx val="2"/>
            <c:bubble3D val="0"/>
            <c:spPr>
              <a:solidFill>
                <a:schemeClr val="accent3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56A-4D2A-B0F6-1093D1529DD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6A-4D2A-B0F6-1093D1529DD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 w="41275"/>
          </c:spPr>
          <c:dPt>
            <c:idx val="0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8CE-43A8-B4D4-971BFAF77F8A}"/>
              </c:ext>
            </c:extLst>
          </c:dPt>
          <c:dPt>
            <c:idx val="1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8CE-43A8-B4D4-971BFAF77F8A}"/>
              </c:ext>
            </c:extLst>
          </c:dPt>
          <c:dPt>
            <c:idx val="2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8CE-43A8-B4D4-971BFAF77F8A}"/>
              </c:ext>
            </c:extLst>
          </c:dPt>
          <c:dPt>
            <c:idx val="3"/>
            <c:bubble3D val="0"/>
            <c:spPr>
              <a:solidFill>
                <a:schemeClr val="bg2">
                  <a:lumMod val="65000"/>
                </a:schemeClr>
              </a:solidFill>
              <a:ln w="412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28CE-43A8-B4D4-971BFAF77F8A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cmpd="sng">
          <a:solidFill>
            <a:schemeClr val="bg2">
              <a:lumMod val="6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CB9-ABEC-B26B972B3A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4-4CB9-ABEC-B26B972B3A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A4-4CB9-ABEC-B26B972B3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53742232"/>
        <c:axId val="853746168"/>
      </c:barChart>
      <c:catAx>
        <c:axId val="853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6168"/>
        <c:crosses val="autoZero"/>
        <c:auto val="1"/>
        <c:lblAlgn val="ctr"/>
        <c:lblOffset val="100"/>
        <c:noMultiLvlLbl val="0"/>
      </c:catAx>
      <c:valAx>
        <c:axId val="85374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4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Option for introduction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937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0964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3626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479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12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834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13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89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755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604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39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for short texts, like our vision.  Use green font color to highlight words, but not more than ca 20% of the text. “Our vision is to become a </a:t>
            </a:r>
            <a:r>
              <a:rPr lang="en-US" dirty="0" err="1"/>
              <a:t>nextgen</a:t>
            </a:r>
            <a:r>
              <a:rPr lang="en-US" dirty="0"/>
              <a:t> tech company that enables a more sustainable future.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4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502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86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 this slide with one word, and the full stop punctuation in green.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3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3" descr="Background pattern&#10;&#10;Description automatically generated">
            <a:extLst>
              <a:ext uri="{FF2B5EF4-FFF2-40B4-BE49-F238E27FC236}">
                <a16:creationId xmlns:a16="http://schemas.microsoft.com/office/drawing/2014/main" id="{645549BD-849A-49D6-8300-B4865005D2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9;p3">
            <a:extLst>
              <a:ext uri="{FF2B5EF4-FFF2-40B4-BE49-F238E27FC236}">
                <a16:creationId xmlns:a16="http://schemas.microsoft.com/office/drawing/2014/main" id="{052776EC-2ED4-4DA8-AAF4-3FA708D1E98C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53139" y="1030307"/>
            <a:ext cx="8130253" cy="25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 slide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5" name="Google Shape;91;p3">
            <a:extLst>
              <a:ext uri="{FF2B5EF4-FFF2-40B4-BE49-F238E27FC236}">
                <a16:creationId xmlns:a16="http://schemas.microsoft.com/office/drawing/2014/main" id="{A853851C-93C8-4BE8-BD3E-EC664DA5FB1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320234" y="565369"/>
            <a:ext cx="1175036" cy="512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0;p3">
            <a:extLst>
              <a:ext uri="{FF2B5EF4-FFF2-40B4-BE49-F238E27FC236}">
                <a16:creationId xmlns:a16="http://schemas.microsoft.com/office/drawing/2014/main" id="{F7CCBC1C-2FE0-4A44-ADA7-F1073D826AD4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653141" y="3705901"/>
            <a:ext cx="3738555" cy="85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Subtitle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dirty="0"/>
          </a:p>
        </p:txBody>
      </p:sp>
      <p:sp>
        <p:nvSpPr>
          <p:cNvPr id="7" name="Google Shape;92;p3">
            <a:extLst>
              <a:ext uri="{FF2B5EF4-FFF2-40B4-BE49-F238E27FC236}">
                <a16:creationId xmlns:a16="http://schemas.microsoft.com/office/drawing/2014/main" id="{8524C45D-28E3-45E1-A045-9328282E1465}"/>
              </a:ext>
            </a:extLst>
          </p:cNvPr>
          <p:cNvSpPr txBox="1"/>
          <p:nvPr userDrawn="1"/>
        </p:nvSpPr>
        <p:spPr>
          <a:xfrm>
            <a:off x="653141" y="5783875"/>
            <a:ext cx="1251859" cy="51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97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00FF97"/>
                </a:solidFill>
                <a:latin typeface="Inter"/>
                <a:ea typeface="Inter"/>
                <a:cs typeface="Inter"/>
                <a:sym typeface="Inter"/>
              </a:rPr>
              <a:t>cegal.com</a:t>
            </a:r>
            <a:endParaRPr sz="1200" b="0" i="0" u="none" strike="noStrike" cap="none" dirty="0">
              <a:solidFill>
                <a:srgbClr val="00FF9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0188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in tw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3E14-4EED-499B-B86A-0E58B944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BCC4-0F2E-4D5F-94DC-0D3D081A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080C1-2354-4B1A-862E-3C94FDE8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71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2B8-E462-453D-A847-1C3780D3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201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bar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11404264"/>
              </p:ext>
            </p:extLst>
          </p:nvPr>
        </p:nvGraphicFramePr>
        <p:xfrm>
          <a:off x="2184893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7442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ustered column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56536687"/>
              </p:ext>
            </p:extLst>
          </p:nvPr>
        </p:nvGraphicFramePr>
        <p:xfrm>
          <a:off x="2422616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1985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1103632"/>
              </p:ext>
            </p:extLst>
          </p:nvPr>
        </p:nvGraphicFramePr>
        <p:xfrm>
          <a:off x="2184893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0369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6799224"/>
              </p:ext>
            </p:extLst>
          </p:nvPr>
        </p:nvGraphicFramePr>
        <p:xfrm>
          <a:off x="2184893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7565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53645547"/>
              </p:ext>
            </p:extLst>
          </p:nvPr>
        </p:nvGraphicFramePr>
        <p:xfrm>
          <a:off x="2262818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17277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01948753"/>
              </p:ext>
            </p:extLst>
          </p:nvPr>
        </p:nvGraphicFramePr>
        <p:xfrm>
          <a:off x="2271696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1758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word or 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C2E9D-B6CD-4777-9707-332667265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3350" y="2182018"/>
            <a:ext cx="6845300" cy="2493963"/>
          </a:xfrm>
        </p:spPr>
        <p:txBody>
          <a:bodyPr>
            <a:noAutofit/>
          </a:bodyPr>
          <a:lstStyle>
            <a:lvl1pPr marL="0" indent="0">
              <a:buNone/>
              <a:defRPr sz="8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41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 op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74368-22E2-4E7E-B005-BAD64E7DA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F4C80E-FD73-44C1-9A36-4B5200424F2C}"/>
              </a:ext>
            </a:extLst>
          </p:cNvPr>
          <p:cNvSpPr txBox="1">
            <a:spLocks/>
          </p:cNvSpPr>
          <p:nvPr userDrawn="1"/>
        </p:nvSpPr>
        <p:spPr>
          <a:xfrm>
            <a:off x="2701957" y="2812629"/>
            <a:ext cx="10072915" cy="1232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rgbClr val="12192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 </a:t>
            </a:r>
            <a:r>
              <a:rPr lang="en-GB" sz="5400" b="1" dirty="0">
                <a:solidFill>
                  <a:srgbClr val="121921"/>
                </a:solidFill>
                <a:highlight>
                  <a:srgbClr val="00FF97"/>
                </a:highlight>
                <a:latin typeface="Inter" panose="020B0502030000000004" pitchFamily="34" charset="0"/>
                <a:ea typeface="Inter" panose="020B0502030000000004" pitchFamily="34" charset="0"/>
              </a:rPr>
              <a:t>tech</a:t>
            </a:r>
            <a:r>
              <a:rPr lang="en-GB" sz="5400" b="1" dirty="0">
                <a:solidFill>
                  <a:srgbClr val="12192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powerhouse, specialized in </a:t>
            </a:r>
            <a:r>
              <a:rPr lang="en-GB" sz="5400" b="1" dirty="0">
                <a:solidFill>
                  <a:srgbClr val="121921"/>
                </a:solidFill>
                <a:highlight>
                  <a:srgbClr val="00FF97"/>
                </a:highlight>
                <a:latin typeface="Inter" panose="020B0502030000000004" pitchFamily="34" charset="0"/>
                <a:ea typeface="Inter" panose="020B0502030000000004" pitchFamily="34" charset="0"/>
              </a:rPr>
              <a:t>energy</a:t>
            </a:r>
          </a:p>
        </p:txBody>
      </p:sp>
      <p:pic>
        <p:nvPicPr>
          <p:cNvPr id="4" name="Google Shape;259;g121d1cfd277_0_573">
            <a:extLst>
              <a:ext uri="{FF2B5EF4-FFF2-40B4-BE49-F238E27FC236}">
                <a16:creationId xmlns:a16="http://schemas.microsoft.com/office/drawing/2014/main" id="{AEFBBC3C-E149-47E3-981A-891C890D058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772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E604820D-B0AB-4F4A-B06A-8A84293F5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Google Shape;259;g121d1cfd277_0_573">
            <a:extLst>
              <a:ext uri="{FF2B5EF4-FFF2-40B4-BE49-F238E27FC236}">
                <a16:creationId xmlns:a16="http://schemas.microsoft.com/office/drawing/2014/main" id="{389C9E3A-00E0-4905-A302-13C89EB490C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BDAD8B-6607-4217-9540-6BDE6D5EB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150" y="1339850"/>
            <a:ext cx="4376738" cy="437673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340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8BB4-FCDF-42AD-BB85-B9E25088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6CE8-1A30-4566-B985-8427B261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F673E-7BB7-4166-914C-8F7488E4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93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C621-ED1E-446B-A581-8A50F99D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B2EF4-F314-4362-8E75-1674D4EBC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13A8-9150-4430-BAB1-4F99A2D8C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915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 with animated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F8D602-1CC6-4753-A0B8-4189BA53F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Google Shape;818;g124f836003e_0_1160">
            <a:extLst>
              <a:ext uri="{FF2B5EF4-FFF2-40B4-BE49-F238E27FC236}">
                <a16:creationId xmlns:a16="http://schemas.microsoft.com/office/drawing/2014/main" id="{483AFF32-7559-4DF5-AC8D-C541D114F4AC}"/>
              </a:ext>
            </a:extLst>
          </p:cNvPr>
          <p:cNvSpPr txBox="1"/>
          <p:nvPr userDrawn="1"/>
        </p:nvSpPr>
        <p:spPr>
          <a:xfrm>
            <a:off x="5470050" y="5783875"/>
            <a:ext cx="12519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97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FF97"/>
                </a:solidFill>
                <a:latin typeface="Inter"/>
                <a:ea typeface="Inter"/>
                <a:cs typeface="Inter"/>
                <a:sym typeface="Inter"/>
              </a:rPr>
              <a:t>cegal.com</a:t>
            </a:r>
            <a:endParaRPr sz="1200" b="1" i="0" u="none" strike="noStrike" cap="none" dirty="0">
              <a:solidFill>
                <a:srgbClr val="00FF9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86B1D-6F9C-48E0-A243-261700DE496C}"/>
              </a:ext>
            </a:extLst>
          </p:cNvPr>
          <p:cNvSpPr/>
          <p:nvPr userDrawn="1"/>
        </p:nvSpPr>
        <p:spPr>
          <a:xfrm>
            <a:off x="11173216" y="6301975"/>
            <a:ext cx="801666" cy="336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22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 with still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8;g124f836003e_0_1160">
            <a:extLst>
              <a:ext uri="{FF2B5EF4-FFF2-40B4-BE49-F238E27FC236}">
                <a16:creationId xmlns:a16="http://schemas.microsoft.com/office/drawing/2014/main" id="{483AFF32-7559-4DF5-AC8D-C541D114F4AC}"/>
              </a:ext>
            </a:extLst>
          </p:cNvPr>
          <p:cNvSpPr txBox="1"/>
          <p:nvPr userDrawn="1"/>
        </p:nvSpPr>
        <p:spPr>
          <a:xfrm>
            <a:off x="5470050" y="5783875"/>
            <a:ext cx="12519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97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FF97"/>
                </a:solidFill>
                <a:latin typeface="Inter"/>
                <a:ea typeface="Inter"/>
                <a:cs typeface="Inter"/>
                <a:sym typeface="Inter"/>
              </a:rPr>
              <a:t>cegal.com</a:t>
            </a:r>
            <a:endParaRPr sz="1200" b="1" i="0" u="none" strike="noStrike" cap="none" dirty="0">
              <a:solidFill>
                <a:srgbClr val="00FF9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86B1D-6F9C-48E0-A243-261700DE496C}"/>
              </a:ext>
            </a:extLst>
          </p:cNvPr>
          <p:cNvSpPr/>
          <p:nvPr userDrawn="1"/>
        </p:nvSpPr>
        <p:spPr>
          <a:xfrm>
            <a:off x="11173216" y="6301975"/>
            <a:ext cx="801666" cy="3368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817;g124f836003e_0_1160">
            <a:extLst>
              <a:ext uri="{FF2B5EF4-FFF2-40B4-BE49-F238E27FC236}">
                <a16:creationId xmlns:a16="http://schemas.microsoft.com/office/drawing/2014/main" id="{96C1B848-C735-4C1F-A6CC-67294BF043A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925289" y="2482567"/>
            <a:ext cx="4341421" cy="1892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76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 or section devi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BA64-5F28-4D0F-AF12-EDD594741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615E3-55D6-4848-9500-EDDD12B07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292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evi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3E32-1C9D-4D09-8D3F-C7857F81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734E8-A629-46C8-8161-02A076404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3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B38A-E6B9-41A6-ACCC-6C2F687F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38D7-0E58-4271-B788-C3D21C2F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2023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and content in two box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3E14-4EED-499B-B86A-0E58B944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BCC4-0F2E-4D5F-94DC-0D3D081A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080C1-2354-4B1A-862E-3C94FDE8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766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ntent in two boxes with heading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2CB4-821E-4AF7-9EB5-66795DC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963B2-6D43-44BE-B257-850C94684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ED192-A65A-48FE-99CC-8ECA0E98C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DA118-406C-4569-99B5-45B69A07E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787FA-AADB-4168-9E5A-CD71F3ED5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2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 option with image option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9;g121d1cfd277_0_573">
            <a:extLst>
              <a:ext uri="{FF2B5EF4-FFF2-40B4-BE49-F238E27FC236}">
                <a16:creationId xmlns:a16="http://schemas.microsoft.com/office/drawing/2014/main" id="{AEFBBC3C-E149-47E3-981A-891C890D058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13;p16">
            <a:extLst>
              <a:ext uri="{FF2B5EF4-FFF2-40B4-BE49-F238E27FC236}">
                <a16:creationId xmlns:a16="http://schemas.microsoft.com/office/drawing/2014/main" id="{06468570-C9AC-4605-B51E-1B023A05F98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62CC2E-DF85-4D38-AFB7-9B3E0F0254F3}"/>
              </a:ext>
            </a:extLst>
          </p:cNvPr>
          <p:cNvSpPr/>
          <p:nvPr userDrawn="1"/>
        </p:nvSpPr>
        <p:spPr>
          <a:xfrm>
            <a:off x="0" y="0"/>
            <a:ext cx="12192000" cy="697727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DDC4B01-2CDA-4ED3-86E2-B01F94397A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7" y="1023067"/>
            <a:ext cx="7324725" cy="3810000"/>
          </a:xfrm>
          <a:prstGeom prst="rect">
            <a:avLst/>
          </a:prstGeom>
        </p:spPr>
      </p:pic>
      <p:sp>
        <p:nvSpPr>
          <p:cNvPr id="9" name="Google Shape;729;g124f836003e_0_1051">
            <a:extLst>
              <a:ext uri="{FF2B5EF4-FFF2-40B4-BE49-F238E27FC236}">
                <a16:creationId xmlns:a16="http://schemas.microsoft.com/office/drawing/2014/main" id="{FEF9A406-0A3B-48C8-ADB5-E1DB4EC58DFA}"/>
              </a:ext>
            </a:extLst>
          </p:cNvPr>
          <p:cNvSpPr txBox="1"/>
          <p:nvPr userDrawn="1"/>
        </p:nvSpPr>
        <p:spPr>
          <a:xfrm>
            <a:off x="413249" y="3957613"/>
            <a:ext cx="113655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A </a:t>
            </a: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FF8B"/>
                </a:solidFill>
                <a:effectLst/>
                <a:uLnTx/>
                <a:uFillTx/>
                <a:latin typeface="Inter" panose="020B0502030000000004" pitchFamily="34" charset="0"/>
                <a:ea typeface="Inter" panose="020B0502030000000004" pitchFamily="34" charset="0"/>
                <a:cs typeface="+mn-cs"/>
                <a:sym typeface="Inter"/>
              </a:rPr>
              <a:t>tech</a:t>
            </a: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powerhouse,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specialized in </a:t>
            </a: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FF8B"/>
                </a:solidFill>
                <a:effectLst/>
                <a:uLnTx/>
                <a:uFillTx/>
                <a:latin typeface="Inter" panose="020B0502030000000004" pitchFamily="34" charset="0"/>
                <a:ea typeface="Inter" panose="020B0502030000000004" pitchFamily="34" charset="0"/>
                <a:cs typeface="+mn-cs"/>
                <a:sym typeface="Inter"/>
              </a:rPr>
              <a:t>energy</a:t>
            </a: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00FF8B"/>
              </a:solidFill>
              <a:effectLst/>
              <a:uLnTx/>
              <a:uFillTx/>
              <a:latin typeface="Inter" panose="020B0502030000000004" pitchFamily="34" charset="0"/>
              <a:ea typeface="Inter" panose="020B0502030000000004" pitchFamily="34" charset="0"/>
              <a:cs typeface="+mn-cs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6521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2B8-E462-453D-A847-1C3780D3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625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740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2E49F1C2-1500-4E32-8EFB-07B5FF1B3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Google Shape;259;g121d1cfd277_0_573">
            <a:extLst>
              <a:ext uri="{FF2B5EF4-FFF2-40B4-BE49-F238E27FC236}">
                <a16:creationId xmlns:a16="http://schemas.microsoft.com/office/drawing/2014/main" id="{19B1553D-03A3-43CB-89F1-888B9F4E445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4CAA136-9807-43BA-A508-D53BF67BD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150" y="1339850"/>
            <a:ext cx="4376738" cy="437673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7169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content and boxes with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98;g124f836003e_0_993">
            <a:extLst>
              <a:ext uri="{FF2B5EF4-FFF2-40B4-BE49-F238E27FC236}">
                <a16:creationId xmlns:a16="http://schemas.microsoft.com/office/drawing/2014/main" id="{943C59C4-A694-45A8-A49C-332AC1ACEF6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7;p11">
            <a:extLst>
              <a:ext uri="{FF2B5EF4-FFF2-40B4-BE49-F238E27FC236}">
                <a16:creationId xmlns:a16="http://schemas.microsoft.com/office/drawing/2014/main" id="{5C3CB2C2-62D0-407A-A0DE-D3780FFFC6E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8" y="6319595"/>
            <a:ext cx="648139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3;g124f836003e_0_993">
            <a:extLst>
              <a:ext uri="{FF2B5EF4-FFF2-40B4-BE49-F238E27FC236}">
                <a16:creationId xmlns:a16="http://schemas.microsoft.com/office/drawing/2014/main" id="{2260210F-AE5B-4055-B141-EC6DB3E2CBFC}"/>
              </a:ext>
            </a:extLst>
          </p:cNvPr>
          <p:cNvSpPr/>
          <p:nvPr userDrawn="1"/>
        </p:nvSpPr>
        <p:spPr>
          <a:xfrm>
            <a:off x="805540" y="3904647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04;g124f836003e_0_993">
            <a:extLst>
              <a:ext uri="{FF2B5EF4-FFF2-40B4-BE49-F238E27FC236}">
                <a16:creationId xmlns:a16="http://schemas.microsoft.com/office/drawing/2014/main" id="{6795A3A5-2058-4F7C-AB0A-852608C630CB}"/>
              </a:ext>
            </a:extLst>
          </p:cNvPr>
          <p:cNvSpPr/>
          <p:nvPr userDrawn="1"/>
        </p:nvSpPr>
        <p:spPr>
          <a:xfrm>
            <a:off x="4404812" y="3904647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05;g124f836003e_0_993">
            <a:extLst>
              <a:ext uri="{FF2B5EF4-FFF2-40B4-BE49-F238E27FC236}">
                <a16:creationId xmlns:a16="http://schemas.microsoft.com/office/drawing/2014/main" id="{89643172-7591-463A-8F1F-895D1FC5A2B7}"/>
              </a:ext>
            </a:extLst>
          </p:cNvPr>
          <p:cNvSpPr/>
          <p:nvPr userDrawn="1"/>
        </p:nvSpPr>
        <p:spPr>
          <a:xfrm>
            <a:off x="8004082" y="3893763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CDB9D1-3654-48A2-9D29-08979951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5E0659-7677-4748-A76F-B9AF9BF3BA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4863" y="1863725"/>
            <a:ext cx="4876800" cy="8969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03ADD5B-25D8-4FD1-8562-5D9AA5363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6526" y="1863725"/>
            <a:ext cx="4876800" cy="8969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5F0B17-4E4C-471B-BC30-694918DE7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4588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8858EE0-C9F1-4DE5-966E-270F9F919A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4588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BD69895-CEEE-462F-8ACD-D5F4F8737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6143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8E68230-810D-4481-B5E9-8F83BDE168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6143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650E701-F02F-4571-B75F-5F491BC5D2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67700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C5ED236-A7EF-44FE-AA88-2528235D33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7700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133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content and boxes with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713;p16">
            <a:extLst>
              <a:ext uri="{FF2B5EF4-FFF2-40B4-BE49-F238E27FC236}">
                <a16:creationId xmlns:a16="http://schemas.microsoft.com/office/drawing/2014/main" id="{2BEDCCE7-9E46-46E9-9767-6412A5B1B2A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7;p11">
            <a:extLst>
              <a:ext uri="{FF2B5EF4-FFF2-40B4-BE49-F238E27FC236}">
                <a16:creationId xmlns:a16="http://schemas.microsoft.com/office/drawing/2014/main" id="{5C3CB2C2-62D0-407A-A0DE-D3780FFFC6E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8" y="6319595"/>
            <a:ext cx="648139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3;g124f836003e_0_993">
            <a:extLst>
              <a:ext uri="{FF2B5EF4-FFF2-40B4-BE49-F238E27FC236}">
                <a16:creationId xmlns:a16="http://schemas.microsoft.com/office/drawing/2014/main" id="{2260210F-AE5B-4055-B141-EC6DB3E2CBFC}"/>
              </a:ext>
            </a:extLst>
          </p:cNvPr>
          <p:cNvSpPr/>
          <p:nvPr userDrawn="1"/>
        </p:nvSpPr>
        <p:spPr>
          <a:xfrm>
            <a:off x="805540" y="3904647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04;g124f836003e_0_993">
            <a:extLst>
              <a:ext uri="{FF2B5EF4-FFF2-40B4-BE49-F238E27FC236}">
                <a16:creationId xmlns:a16="http://schemas.microsoft.com/office/drawing/2014/main" id="{6795A3A5-2058-4F7C-AB0A-852608C630CB}"/>
              </a:ext>
            </a:extLst>
          </p:cNvPr>
          <p:cNvSpPr/>
          <p:nvPr userDrawn="1"/>
        </p:nvSpPr>
        <p:spPr>
          <a:xfrm>
            <a:off x="4404812" y="3904647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05;g124f836003e_0_993">
            <a:extLst>
              <a:ext uri="{FF2B5EF4-FFF2-40B4-BE49-F238E27FC236}">
                <a16:creationId xmlns:a16="http://schemas.microsoft.com/office/drawing/2014/main" id="{89643172-7591-463A-8F1F-895D1FC5A2B7}"/>
              </a:ext>
            </a:extLst>
          </p:cNvPr>
          <p:cNvSpPr/>
          <p:nvPr userDrawn="1"/>
        </p:nvSpPr>
        <p:spPr>
          <a:xfrm>
            <a:off x="8004082" y="3893763"/>
            <a:ext cx="3382375" cy="2122608"/>
          </a:xfrm>
          <a:prstGeom prst="rect">
            <a:avLst/>
          </a:prstGeom>
          <a:solidFill>
            <a:srgbClr val="12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CDB9D1-3654-48A2-9D29-08979951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5E0659-7677-4748-A76F-B9AF9BF3BA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4863" y="1863725"/>
            <a:ext cx="4876800" cy="8969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03ADD5B-25D8-4FD1-8562-5D9AA5363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6526" y="1863725"/>
            <a:ext cx="4876800" cy="8969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5F0B17-4E4C-471B-BC30-694918DE7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4588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8858EE0-C9F1-4DE5-966E-270F9F919A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4588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BD69895-CEEE-462F-8ACD-D5F4F8737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6143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8E68230-810D-4481-B5E9-8F83BDE168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6143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650E701-F02F-4571-B75F-5F491BC5D2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67700" y="4097338"/>
            <a:ext cx="2779712" cy="52705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C5ED236-A7EF-44FE-AA88-2528235D33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7700" y="4691542"/>
            <a:ext cx="2779712" cy="116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99548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women laughing&#10;&#10;Description automatically generated with medium confidence">
            <a:extLst>
              <a:ext uri="{FF2B5EF4-FFF2-40B4-BE49-F238E27FC236}">
                <a16:creationId xmlns:a16="http://schemas.microsoft.com/office/drawing/2014/main" id="{4C9140A0-75C4-4B04-A0C6-8C3EECEDD1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65"/>
          <a:stretch/>
        </p:blipFill>
        <p:spPr>
          <a:xfrm>
            <a:off x="11914" y="-1"/>
            <a:ext cx="12180084" cy="6858001"/>
          </a:xfrm>
          <a:prstGeom prst="rect">
            <a:avLst/>
          </a:prstGeom>
        </p:spPr>
      </p:pic>
      <p:pic>
        <p:nvPicPr>
          <p:cNvPr id="4" name="Google Shape;247;p11">
            <a:extLst>
              <a:ext uri="{FF2B5EF4-FFF2-40B4-BE49-F238E27FC236}">
                <a16:creationId xmlns:a16="http://schemas.microsoft.com/office/drawing/2014/main" id="{5C3CB2C2-62D0-407A-A0DE-D3780FFFC6E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8" y="6319595"/>
            <a:ext cx="648139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3DAD73-F6A1-442C-9890-85B20959B7C1}"/>
              </a:ext>
            </a:extLst>
          </p:cNvPr>
          <p:cNvSpPr/>
          <p:nvPr userDrawn="1"/>
        </p:nvSpPr>
        <p:spPr>
          <a:xfrm>
            <a:off x="11914" y="0"/>
            <a:ext cx="4972050" cy="6857999"/>
          </a:xfrm>
          <a:prstGeom prst="rect">
            <a:avLst/>
          </a:prstGeom>
          <a:solidFill>
            <a:srgbClr val="12192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4579C-5A4C-4495-A980-A3847DD938F6}"/>
              </a:ext>
            </a:extLst>
          </p:cNvPr>
          <p:cNvSpPr/>
          <p:nvPr userDrawn="1"/>
        </p:nvSpPr>
        <p:spPr>
          <a:xfrm>
            <a:off x="539999" y="1842742"/>
            <a:ext cx="3718492" cy="999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endParaRPr lang="en-US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5E58D-0280-438D-9326-54D6547FA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49" y="665163"/>
            <a:ext cx="3718491" cy="1177925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701EE3-F351-4DB9-B3E4-51351E532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749" y="2083948"/>
            <a:ext cx="3718491" cy="23548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890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bar chart desig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D40408-868D-4AF5-B9CC-EF764281C67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47759768"/>
              </p:ext>
            </p:extLst>
          </p:nvPr>
        </p:nvGraphicFramePr>
        <p:xfrm>
          <a:off x="2184893" y="719666"/>
          <a:ext cx="78222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19350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8BB4-FCDF-42AD-BB85-B9E25088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6CE8-1A30-4566-B985-8427B261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F673E-7BB7-4166-914C-8F7488E4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4632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C621-ED1E-446B-A581-8A50F99D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B2EF4-F314-4362-8E75-1674D4EBC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13A8-9150-4430-BAB1-4F99A2D8C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942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 with still log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C3A378F-DE25-47A6-967B-857BD3165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2763" y="2958992"/>
            <a:ext cx="4369796" cy="9400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F4D8A-D413-450C-90E1-5C5C87E4AE48}"/>
              </a:ext>
            </a:extLst>
          </p:cNvPr>
          <p:cNvSpPr/>
          <p:nvPr userDrawn="1"/>
        </p:nvSpPr>
        <p:spPr>
          <a:xfrm>
            <a:off x="11047956" y="6300592"/>
            <a:ext cx="901874" cy="31315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6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Wind illustr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5FCE43-053D-432E-B61C-E278D939E4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215" y="0"/>
            <a:ext cx="10844785" cy="6858000"/>
          </a:xfrm>
          <a:prstGeom prst="rect">
            <a:avLst/>
          </a:prstGeom>
        </p:spPr>
      </p:pic>
      <p:pic>
        <p:nvPicPr>
          <p:cNvPr id="4" name="Google Shape;259;g121d1cfd277_0_573">
            <a:extLst>
              <a:ext uri="{FF2B5EF4-FFF2-40B4-BE49-F238E27FC236}">
                <a16:creationId xmlns:a16="http://schemas.microsoft.com/office/drawing/2014/main" id="{646B9D9D-C49E-465D-A981-D8F1E8FF40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3">
            <a:extLst>
              <a:ext uri="{FF2B5EF4-FFF2-40B4-BE49-F238E27FC236}">
                <a16:creationId xmlns:a16="http://schemas.microsoft.com/office/drawing/2014/main" id="{D68F04D6-63E6-4395-96ED-7B11AB3A734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35384" y="2024606"/>
            <a:ext cx="8130253" cy="25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 slide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754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Solar illust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8;g124f836003e_0_0">
            <a:extLst>
              <a:ext uri="{FF2B5EF4-FFF2-40B4-BE49-F238E27FC236}">
                <a16:creationId xmlns:a16="http://schemas.microsoft.com/office/drawing/2014/main" id="{86295BEE-E03B-4E6E-BD15-37DEE24F692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11046"/>
          <a:stretch/>
        </p:blipFill>
        <p:spPr>
          <a:xfrm>
            <a:off x="1346800" y="0"/>
            <a:ext cx="10845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9;g121d1cfd277_0_573">
            <a:extLst>
              <a:ext uri="{FF2B5EF4-FFF2-40B4-BE49-F238E27FC236}">
                <a16:creationId xmlns:a16="http://schemas.microsoft.com/office/drawing/2014/main" id="{75CB83AC-0611-4281-A63F-7545C05E79B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9;p3">
            <a:extLst>
              <a:ext uri="{FF2B5EF4-FFF2-40B4-BE49-F238E27FC236}">
                <a16:creationId xmlns:a16="http://schemas.microsoft.com/office/drawing/2014/main" id="{A7B52A5B-5E26-44D8-92FA-D8D51288CB16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35384" y="2024606"/>
            <a:ext cx="8130253" cy="25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 slide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</a:t>
            </a:r>
            <a:b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5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three lines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52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 or 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BA64-5F28-4D0F-AF12-EDD594741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615E3-55D6-4848-9500-EDDD12B07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8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3E32-1C9D-4D09-8D3F-C7857F81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734E8-A629-46C8-8161-02A076404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8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B38A-E6B9-41A6-ACCC-6C2F687F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38D7-0E58-4271-B788-C3D21C2F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3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text in two boxes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2CB4-821E-4AF7-9EB5-66795DC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963B2-6D43-44BE-B257-850C94684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ED192-A65A-48FE-99CC-8ECA0E98C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DA118-406C-4569-99B5-45B69A07E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787FA-AADB-4168-9E5A-CD71F3ED5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0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51BCC-AF69-4D4C-8D66-879717F5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5386-D32C-4A4E-B777-A6F38F7DC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5" name="Google Shape;259;g121d1cfd277_0_573">
            <a:extLst>
              <a:ext uri="{FF2B5EF4-FFF2-40B4-BE49-F238E27FC236}">
                <a16:creationId xmlns:a16="http://schemas.microsoft.com/office/drawing/2014/main" id="{D13B5FB2-6A7A-4715-BBDE-12352AF2F6AB}"/>
              </a:ext>
            </a:extLst>
          </p:cNvPr>
          <p:cNvPicPr preferRelativeResize="0"/>
          <p:nvPr userDrawn="1"/>
        </p:nvPicPr>
        <p:blipFill rotWithShape="1">
          <a:blip r:embed="rId26">
            <a:alphaModFix/>
          </a:blip>
          <a:srcRect/>
          <a:stretch/>
        </p:blipFill>
        <p:spPr>
          <a:xfrm>
            <a:off x="11195517" y="6319595"/>
            <a:ext cx="648143" cy="282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684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67" r:id="rId2"/>
    <p:sldLayoutId id="2147483771" r:id="rId3"/>
    <p:sldLayoutId id="2147483724" r:id="rId4"/>
    <p:sldLayoutId id="2147483725" r:id="rId5"/>
    <p:sldLayoutId id="2147483741" r:id="rId6"/>
    <p:sldLayoutId id="2147483743" r:id="rId7"/>
    <p:sldLayoutId id="2147483742" r:id="rId8"/>
    <p:sldLayoutId id="2147483745" r:id="rId9"/>
    <p:sldLayoutId id="2147483744" r:id="rId10"/>
    <p:sldLayoutId id="2147483746" r:id="rId11"/>
    <p:sldLayoutId id="2147483747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0" r:id="rId19"/>
    <p:sldLayoutId id="2147483768" r:id="rId20"/>
    <p:sldLayoutId id="2147483748" r:id="rId21"/>
    <p:sldLayoutId id="2147483749" r:id="rId22"/>
    <p:sldLayoutId id="2147483751" r:id="rId23"/>
    <p:sldLayoutId id="214748376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51BCC-AF69-4D4C-8D66-879717F5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5386-D32C-4A4E-B777-A6F38F7DC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oogle Shape;247;p11">
            <a:extLst>
              <a:ext uri="{FF2B5EF4-FFF2-40B4-BE49-F238E27FC236}">
                <a16:creationId xmlns:a16="http://schemas.microsoft.com/office/drawing/2014/main" id="{A7083326-B5A4-4822-8A0A-887B6101A46B}"/>
              </a:ext>
            </a:extLst>
          </p:cNvPr>
          <p:cNvPicPr preferRelativeResize="0"/>
          <p:nvPr userDrawn="1"/>
        </p:nvPicPr>
        <p:blipFill rotWithShape="1">
          <a:blip r:embed="rId17">
            <a:alphaModFix/>
          </a:blip>
          <a:srcRect/>
          <a:stretch/>
        </p:blipFill>
        <p:spPr>
          <a:xfrm>
            <a:off x="11195518" y="6319595"/>
            <a:ext cx="648139" cy="282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75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9" r:id="rId8"/>
    <p:sldLayoutId id="2147483764" r:id="rId9"/>
    <p:sldLayoutId id="2147483779" r:id="rId10"/>
    <p:sldLayoutId id="2147483766" r:id="rId11"/>
    <p:sldLayoutId id="2147483778" r:id="rId12"/>
    <p:sldLayoutId id="2147483760" r:id="rId13"/>
    <p:sldLayoutId id="2147483761" r:id="rId14"/>
    <p:sldLayoutId id="214748376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2C03A4-AAA0-573F-E6C1-B5D919EC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6" y="3914382"/>
            <a:ext cx="7451932" cy="1600200"/>
          </a:xfrm>
        </p:spPr>
        <p:txBody>
          <a:bodyPr/>
          <a:lstStyle/>
          <a:p>
            <a:r>
              <a:rPr lang="nb-NO" dirty="0"/>
              <a:t>Oracle  </a:t>
            </a:r>
            <a:r>
              <a:rPr lang="nb-NO" dirty="0" err="1"/>
              <a:t>GoldenGate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BB66F-1A03-4545-90AE-381D3CFB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76" y="946150"/>
            <a:ext cx="63881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2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7;p6">
            <a:extLst>
              <a:ext uri="{FF2B5EF4-FFF2-40B4-BE49-F238E27FC236}">
                <a16:creationId xmlns:a16="http://schemas.microsoft.com/office/drawing/2014/main" id="{0D9F921F-B98A-524F-AD62-5EF6202BE19C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0610826" cy="11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500"/>
              <a:buFont typeface="Arial"/>
              <a:buNone/>
            </a:pPr>
            <a:r>
              <a:rPr lang="en-US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2</a:t>
            </a:r>
            <a:r>
              <a:rPr lang="en-US" sz="44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</a:t>
            </a:r>
            <a:endParaRPr lang="nb-NO" dirty="0"/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0444B4F5-0EE6-6E4E-A49C-79E512A0C1D0}"/>
              </a:ext>
            </a:extLst>
          </p:cNvPr>
          <p:cNvGrpSpPr/>
          <p:nvPr/>
        </p:nvGrpSpPr>
        <p:grpSpPr>
          <a:xfrm>
            <a:off x="2316837" y="2243399"/>
            <a:ext cx="1678695" cy="2990207"/>
            <a:chOff x="8216766" y="1582905"/>
            <a:chExt cx="386408" cy="578736"/>
          </a:xfrm>
        </p:grpSpPr>
        <p:grpSp>
          <p:nvGrpSpPr>
            <p:cNvPr id="5" name="Graphic 2">
              <a:extLst>
                <a:ext uri="{FF2B5EF4-FFF2-40B4-BE49-F238E27FC236}">
                  <a16:creationId xmlns:a16="http://schemas.microsoft.com/office/drawing/2014/main" id="{28DA31F5-CD16-2947-98C7-C5DC31CA3A99}"/>
                </a:ext>
              </a:extLst>
            </p:cNvPr>
            <p:cNvGrpSpPr/>
            <p:nvPr/>
          </p:nvGrpSpPr>
          <p:grpSpPr>
            <a:xfrm>
              <a:off x="8216766" y="1582905"/>
              <a:ext cx="386408" cy="513347"/>
              <a:chOff x="8216766" y="1582905"/>
              <a:chExt cx="386408" cy="513347"/>
            </a:xfrm>
          </p:grpSpPr>
          <p:sp>
            <p:nvSpPr>
              <p:cNvPr id="11" name="Freeform: Shape 798">
                <a:extLst>
                  <a:ext uri="{FF2B5EF4-FFF2-40B4-BE49-F238E27FC236}">
                    <a16:creationId xmlns:a16="http://schemas.microsoft.com/office/drawing/2014/main" id="{FCF8FDF1-8AF2-FF4C-B005-9751606D8EA8}"/>
                  </a:ext>
                </a:extLst>
              </p:cNvPr>
              <p:cNvSpPr/>
              <p:nvPr/>
            </p:nvSpPr>
            <p:spPr>
              <a:xfrm>
                <a:off x="8223375" y="1589018"/>
                <a:ext cx="373438" cy="501484"/>
              </a:xfrm>
              <a:custGeom>
                <a:avLst/>
                <a:gdLst>
                  <a:gd name="connsiteX0" fmla="*/ 70264 w 373438"/>
                  <a:gd name="connsiteY0" fmla="*/ 501485 h 501484"/>
                  <a:gd name="connsiteX1" fmla="*/ 70264 w 373438"/>
                  <a:gd name="connsiteY1" fmla="*/ 481676 h 501484"/>
                  <a:gd name="connsiteX2" fmla="*/ 90990 w 373438"/>
                  <a:gd name="connsiteY2" fmla="*/ 471768 h 501484"/>
                  <a:gd name="connsiteX3" fmla="*/ 90990 w 373438"/>
                  <a:gd name="connsiteY3" fmla="*/ 195043 h 501484"/>
                  <a:gd name="connsiteX4" fmla="*/ 0 w 373438"/>
                  <a:gd name="connsiteY4" fmla="*/ 195043 h 501484"/>
                  <a:gd name="connsiteX5" fmla="*/ 1219 w 373438"/>
                  <a:gd name="connsiteY5" fmla="*/ 177312 h 501484"/>
                  <a:gd name="connsiteX6" fmla="*/ 15914 w 373438"/>
                  <a:gd name="connsiteY6" fmla="*/ 133429 h 501484"/>
                  <a:gd name="connsiteX7" fmla="*/ 49987 w 373438"/>
                  <a:gd name="connsiteY7" fmla="*/ 102230 h 501484"/>
                  <a:gd name="connsiteX8" fmla="*/ 56019 w 373438"/>
                  <a:gd name="connsiteY8" fmla="*/ 97150 h 501484"/>
                  <a:gd name="connsiteX9" fmla="*/ 59292 w 373438"/>
                  <a:gd name="connsiteY9" fmla="*/ 90001 h 501484"/>
                  <a:gd name="connsiteX10" fmla="*/ 73922 w 373438"/>
                  <a:gd name="connsiteY10" fmla="*/ 59149 h 501484"/>
                  <a:gd name="connsiteX11" fmla="*/ 101129 w 373438"/>
                  <a:gd name="connsiteY11" fmla="*/ 38642 h 501484"/>
                  <a:gd name="connsiteX12" fmla="*/ 129813 w 373438"/>
                  <a:gd name="connsiteY12" fmla="*/ 32650 h 501484"/>
                  <a:gd name="connsiteX13" fmla="*/ 136551 w 373438"/>
                  <a:gd name="connsiteY13" fmla="*/ 32650 h 501484"/>
                  <a:gd name="connsiteX14" fmla="*/ 138282 w 373438"/>
                  <a:gd name="connsiteY14" fmla="*/ 32650 h 501484"/>
                  <a:gd name="connsiteX15" fmla="*/ 144892 w 373438"/>
                  <a:gd name="connsiteY15" fmla="*/ 31341 h 501484"/>
                  <a:gd name="connsiteX16" fmla="*/ 150475 w 373438"/>
                  <a:gd name="connsiteY16" fmla="*/ 27392 h 501484"/>
                  <a:gd name="connsiteX17" fmla="*/ 179415 w 373438"/>
                  <a:gd name="connsiteY17" fmla="*/ 7100 h 501484"/>
                  <a:gd name="connsiteX18" fmla="*/ 214066 w 373438"/>
                  <a:gd name="connsiteY18" fmla="*/ 1 h 501484"/>
                  <a:gd name="connsiteX19" fmla="*/ 259818 w 373438"/>
                  <a:gd name="connsiteY19" fmla="*/ 12928 h 501484"/>
                  <a:gd name="connsiteX20" fmla="*/ 291774 w 373438"/>
                  <a:gd name="connsiteY20" fmla="*/ 48180 h 501484"/>
                  <a:gd name="connsiteX21" fmla="*/ 296843 w 373438"/>
                  <a:gd name="connsiteY21" fmla="*/ 54315 h 501484"/>
                  <a:gd name="connsiteX22" fmla="*/ 303966 w 373438"/>
                  <a:gd name="connsiteY22" fmla="*/ 57718 h 501484"/>
                  <a:gd name="connsiteX23" fmla="*/ 332072 w 373438"/>
                  <a:gd name="connsiteY23" fmla="*/ 69947 h 501484"/>
                  <a:gd name="connsiteX24" fmla="*/ 370508 w 373438"/>
                  <a:gd name="connsiteY24" fmla="*/ 122498 h 501484"/>
                  <a:gd name="connsiteX25" fmla="*/ 362936 w 373438"/>
                  <a:gd name="connsiteY25" fmla="*/ 187217 h 501484"/>
                  <a:gd name="connsiteX26" fmla="*/ 358445 w 373438"/>
                  <a:gd name="connsiteY26" fmla="*/ 195655 h 501484"/>
                  <a:gd name="connsiteX27" fmla="*/ 300116 w 373438"/>
                  <a:gd name="connsiteY27" fmla="*/ 195655 h 501484"/>
                  <a:gd name="connsiteX28" fmla="*/ 300116 w 373438"/>
                  <a:gd name="connsiteY28" fmla="*/ 471768 h 501484"/>
                  <a:gd name="connsiteX29" fmla="*/ 320201 w 373438"/>
                  <a:gd name="connsiteY29" fmla="*/ 481676 h 501484"/>
                  <a:gd name="connsiteX30" fmla="*/ 320201 w 373438"/>
                  <a:gd name="connsiteY30" fmla="*/ 501485 h 501484"/>
                  <a:gd name="connsiteX31" fmla="*/ 70264 w 373438"/>
                  <a:gd name="connsiteY31" fmla="*/ 501485 h 50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438" h="501484">
                    <a:moveTo>
                      <a:pt x="70264" y="501485"/>
                    </a:moveTo>
                    <a:lnTo>
                      <a:pt x="70264" y="481676"/>
                    </a:lnTo>
                    <a:lnTo>
                      <a:pt x="90990" y="471768"/>
                    </a:lnTo>
                    <a:lnTo>
                      <a:pt x="90990" y="195043"/>
                    </a:lnTo>
                    <a:lnTo>
                      <a:pt x="0" y="195043"/>
                    </a:lnTo>
                    <a:lnTo>
                      <a:pt x="1219" y="177312"/>
                    </a:lnTo>
                    <a:cubicBezTo>
                      <a:pt x="2310" y="161671"/>
                      <a:pt x="7315" y="146567"/>
                      <a:pt x="15914" y="133429"/>
                    </a:cubicBezTo>
                    <a:cubicBezTo>
                      <a:pt x="24448" y="120291"/>
                      <a:pt x="36191" y="109553"/>
                      <a:pt x="49987" y="102230"/>
                    </a:cubicBezTo>
                    <a:cubicBezTo>
                      <a:pt x="52361" y="100998"/>
                      <a:pt x="54415" y="99264"/>
                      <a:pt x="56019" y="97150"/>
                    </a:cubicBezTo>
                    <a:cubicBezTo>
                      <a:pt x="57623" y="95037"/>
                      <a:pt x="58714" y="92596"/>
                      <a:pt x="59292" y="90001"/>
                    </a:cubicBezTo>
                    <a:cubicBezTo>
                      <a:pt x="61602" y="78683"/>
                      <a:pt x="66607" y="68095"/>
                      <a:pt x="73922" y="59149"/>
                    </a:cubicBezTo>
                    <a:cubicBezTo>
                      <a:pt x="81173" y="50202"/>
                      <a:pt x="90542" y="43164"/>
                      <a:pt x="101129" y="38642"/>
                    </a:cubicBezTo>
                    <a:cubicBezTo>
                      <a:pt x="110177" y="34707"/>
                      <a:pt x="119930" y="32668"/>
                      <a:pt x="129813" y="32650"/>
                    </a:cubicBezTo>
                    <a:cubicBezTo>
                      <a:pt x="132058" y="32527"/>
                      <a:pt x="134304" y="32527"/>
                      <a:pt x="136551" y="32650"/>
                    </a:cubicBezTo>
                    <a:lnTo>
                      <a:pt x="138282" y="32650"/>
                    </a:lnTo>
                    <a:cubicBezTo>
                      <a:pt x="140529" y="32694"/>
                      <a:pt x="142839" y="32247"/>
                      <a:pt x="144892" y="31341"/>
                    </a:cubicBezTo>
                    <a:cubicBezTo>
                      <a:pt x="147009" y="30434"/>
                      <a:pt x="148935" y="29088"/>
                      <a:pt x="150475" y="27392"/>
                    </a:cubicBezTo>
                    <a:cubicBezTo>
                      <a:pt x="158624" y="18717"/>
                      <a:pt x="168506" y="11811"/>
                      <a:pt x="179415" y="7100"/>
                    </a:cubicBezTo>
                    <a:cubicBezTo>
                      <a:pt x="190387" y="2389"/>
                      <a:pt x="202131" y="-27"/>
                      <a:pt x="214066" y="1"/>
                    </a:cubicBezTo>
                    <a:cubicBezTo>
                      <a:pt x="230236" y="-69"/>
                      <a:pt x="246086" y="4410"/>
                      <a:pt x="259818" y="12928"/>
                    </a:cubicBezTo>
                    <a:cubicBezTo>
                      <a:pt x="273550" y="21446"/>
                      <a:pt x="284651" y="33660"/>
                      <a:pt x="291774" y="48180"/>
                    </a:cubicBezTo>
                    <a:cubicBezTo>
                      <a:pt x="292992" y="50572"/>
                      <a:pt x="294725" y="52666"/>
                      <a:pt x="296843" y="54315"/>
                    </a:cubicBezTo>
                    <a:cubicBezTo>
                      <a:pt x="298960" y="55964"/>
                      <a:pt x="301399" y="57126"/>
                      <a:pt x="303966" y="57718"/>
                    </a:cubicBezTo>
                    <a:cubicBezTo>
                      <a:pt x="313976" y="60101"/>
                      <a:pt x="323472" y="64241"/>
                      <a:pt x="332072" y="69947"/>
                    </a:cubicBezTo>
                    <a:cubicBezTo>
                      <a:pt x="351065" y="81966"/>
                      <a:pt x="364797" y="100741"/>
                      <a:pt x="370508" y="122498"/>
                    </a:cubicBezTo>
                    <a:cubicBezTo>
                      <a:pt x="376219" y="144255"/>
                      <a:pt x="373524" y="167379"/>
                      <a:pt x="362936" y="187217"/>
                    </a:cubicBezTo>
                    <a:lnTo>
                      <a:pt x="358445" y="195655"/>
                    </a:lnTo>
                    <a:lnTo>
                      <a:pt x="300116" y="195655"/>
                    </a:lnTo>
                    <a:lnTo>
                      <a:pt x="300116" y="471768"/>
                    </a:lnTo>
                    <a:lnTo>
                      <a:pt x="320201" y="481676"/>
                    </a:lnTo>
                    <a:lnTo>
                      <a:pt x="320201" y="501485"/>
                    </a:lnTo>
                    <a:lnTo>
                      <a:pt x="70264" y="501485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799">
                <a:extLst>
                  <a:ext uri="{FF2B5EF4-FFF2-40B4-BE49-F238E27FC236}">
                    <a16:creationId xmlns:a16="http://schemas.microsoft.com/office/drawing/2014/main" id="{1458DC9E-E59B-464D-BF4F-849FE84B9F8C}"/>
                  </a:ext>
                </a:extLst>
              </p:cNvPr>
              <p:cNvSpPr/>
              <p:nvPr/>
            </p:nvSpPr>
            <p:spPr>
              <a:xfrm>
                <a:off x="8216766" y="1582905"/>
                <a:ext cx="386408" cy="513347"/>
              </a:xfrm>
              <a:custGeom>
                <a:avLst/>
                <a:gdLst>
                  <a:gd name="connsiteX0" fmla="*/ 220675 w 386408"/>
                  <a:gd name="connsiteY0" fmla="*/ 12229 h 513347"/>
                  <a:gd name="connsiteX1" fmla="*/ 263155 w 386408"/>
                  <a:gd name="connsiteY1" fmla="*/ 24233 h 513347"/>
                  <a:gd name="connsiteX2" fmla="*/ 292865 w 386408"/>
                  <a:gd name="connsiteY2" fmla="*/ 56984 h 513347"/>
                  <a:gd name="connsiteX3" fmla="*/ 299795 w 386408"/>
                  <a:gd name="connsiteY3" fmla="*/ 64916 h 513347"/>
                  <a:gd name="connsiteX4" fmla="*/ 309356 w 386408"/>
                  <a:gd name="connsiteY4" fmla="*/ 69213 h 513347"/>
                  <a:gd name="connsiteX5" fmla="*/ 343430 w 386408"/>
                  <a:gd name="connsiteY5" fmla="*/ 85596 h 513347"/>
                  <a:gd name="connsiteX6" fmla="*/ 366658 w 386408"/>
                  <a:gd name="connsiteY6" fmla="*/ 115485 h 513347"/>
                  <a:gd name="connsiteX7" fmla="*/ 374102 w 386408"/>
                  <a:gd name="connsiteY7" fmla="*/ 152608 h 513347"/>
                  <a:gd name="connsiteX8" fmla="*/ 364284 w 386408"/>
                  <a:gd name="connsiteY8" fmla="*/ 189173 h 513347"/>
                  <a:gd name="connsiteX9" fmla="*/ 361460 w 386408"/>
                  <a:gd name="connsiteY9" fmla="*/ 194431 h 513347"/>
                  <a:gd name="connsiteX10" fmla="*/ 300436 w 386408"/>
                  <a:gd name="connsiteY10" fmla="*/ 194431 h 513347"/>
                  <a:gd name="connsiteX11" fmla="*/ 300436 w 386408"/>
                  <a:gd name="connsiteY11" fmla="*/ 481796 h 513347"/>
                  <a:gd name="connsiteX12" fmla="*/ 320585 w 386408"/>
                  <a:gd name="connsiteY12" fmla="*/ 491703 h 513347"/>
                  <a:gd name="connsiteX13" fmla="*/ 320585 w 386408"/>
                  <a:gd name="connsiteY13" fmla="*/ 501361 h 513347"/>
                  <a:gd name="connsiteX14" fmla="*/ 82970 w 386408"/>
                  <a:gd name="connsiteY14" fmla="*/ 501361 h 513347"/>
                  <a:gd name="connsiteX15" fmla="*/ 82970 w 386408"/>
                  <a:gd name="connsiteY15" fmla="*/ 491581 h 513347"/>
                  <a:gd name="connsiteX16" fmla="*/ 103247 w 386408"/>
                  <a:gd name="connsiteY16" fmla="*/ 481674 h 513347"/>
                  <a:gd name="connsiteX17" fmla="*/ 103247 w 386408"/>
                  <a:gd name="connsiteY17" fmla="*/ 195654 h 513347"/>
                  <a:gd name="connsiteX18" fmla="*/ 13155 w 386408"/>
                  <a:gd name="connsiteY18" fmla="*/ 195654 h 513347"/>
                  <a:gd name="connsiteX19" fmla="*/ 13861 w 386408"/>
                  <a:gd name="connsiteY19" fmla="*/ 185015 h 513347"/>
                  <a:gd name="connsiteX20" fmla="*/ 27593 w 386408"/>
                  <a:gd name="connsiteY20" fmla="*/ 143530 h 513347"/>
                  <a:gd name="connsiteX21" fmla="*/ 59933 w 386408"/>
                  <a:gd name="connsiteY21" fmla="*/ 114213 h 513347"/>
                  <a:gd name="connsiteX22" fmla="*/ 67954 w 386408"/>
                  <a:gd name="connsiteY22" fmla="*/ 107397 h 513347"/>
                  <a:gd name="connsiteX23" fmla="*/ 72382 w 386408"/>
                  <a:gd name="connsiteY23" fmla="*/ 97827 h 513347"/>
                  <a:gd name="connsiteX24" fmla="*/ 94970 w 386408"/>
                  <a:gd name="connsiteY24" fmla="*/ 59904 h 513347"/>
                  <a:gd name="connsiteX25" fmla="*/ 136422 w 386408"/>
                  <a:gd name="connsiteY25" fmla="*/ 45001 h 513347"/>
                  <a:gd name="connsiteX26" fmla="*/ 142518 w 386408"/>
                  <a:gd name="connsiteY26" fmla="*/ 45001 h 513347"/>
                  <a:gd name="connsiteX27" fmla="*/ 144828 w 386408"/>
                  <a:gd name="connsiteY27" fmla="*/ 45001 h 513347"/>
                  <a:gd name="connsiteX28" fmla="*/ 154004 w 386408"/>
                  <a:gd name="connsiteY28" fmla="*/ 43167 h 513347"/>
                  <a:gd name="connsiteX29" fmla="*/ 161576 w 386408"/>
                  <a:gd name="connsiteY29" fmla="*/ 37786 h 513347"/>
                  <a:gd name="connsiteX30" fmla="*/ 188463 w 386408"/>
                  <a:gd name="connsiteY30" fmla="*/ 18882 h 513347"/>
                  <a:gd name="connsiteX31" fmla="*/ 220675 w 386408"/>
                  <a:gd name="connsiteY31" fmla="*/ 12229 h 513347"/>
                  <a:gd name="connsiteX32" fmla="*/ 220675 w 386408"/>
                  <a:gd name="connsiteY32" fmla="*/ 0 h 513347"/>
                  <a:gd name="connsiteX33" fmla="*/ 183586 w 386408"/>
                  <a:gd name="connsiteY33" fmla="*/ 7784 h 513347"/>
                  <a:gd name="connsiteX34" fmla="*/ 152657 w 386408"/>
                  <a:gd name="connsiteY34" fmla="*/ 29715 h 513347"/>
                  <a:gd name="connsiteX35" fmla="*/ 149063 w 386408"/>
                  <a:gd name="connsiteY35" fmla="*/ 32171 h 513347"/>
                  <a:gd name="connsiteX36" fmla="*/ 144828 w 386408"/>
                  <a:gd name="connsiteY36" fmla="*/ 33017 h 513347"/>
                  <a:gd name="connsiteX37" fmla="*/ 143737 w 386408"/>
                  <a:gd name="connsiteY37" fmla="*/ 33017 h 513347"/>
                  <a:gd name="connsiteX38" fmla="*/ 136422 w 386408"/>
                  <a:gd name="connsiteY38" fmla="*/ 33017 h 513347"/>
                  <a:gd name="connsiteX39" fmla="*/ 87205 w 386408"/>
                  <a:gd name="connsiteY39" fmla="*/ 50543 h 513347"/>
                  <a:gd name="connsiteX40" fmla="*/ 60254 w 386408"/>
                  <a:gd name="connsiteY40" fmla="*/ 95381 h 513347"/>
                  <a:gd name="connsiteX41" fmla="*/ 58200 w 386408"/>
                  <a:gd name="connsiteY41" fmla="*/ 100072 h 513347"/>
                  <a:gd name="connsiteX42" fmla="*/ 54286 w 386408"/>
                  <a:gd name="connsiteY42" fmla="*/ 103330 h 513347"/>
                  <a:gd name="connsiteX43" fmla="*/ 17582 w 386408"/>
                  <a:gd name="connsiteY43" fmla="*/ 136527 h 513347"/>
                  <a:gd name="connsiteX44" fmla="*/ 1668 w 386408"/>
                  <a:gd name="connsiteY44" fmla="*/ 183425 h 513347"/>
                  <a:gd name="connsiteX45" fmla="*/ 963 w 386408"/>
                  <a:gd name="connsiteY45" fmla="*/ 194064 h 513347"/>
                  <a:gd name="connsiteX46" fmla="*/ 0 w 386408"/>
                  <a:gd name="connsiteY46" fmla="*/ 207883 h 513347"/>
                  <a:gd name="connsiteX47" fmla="*/ 91055 w 386408"/>
                  <a:gd name="connsiteY47" fmla="*/ 207883 h 513347"/>
                  <a:gd name="connsiteX48" fmla="*/ 91055 w 386408"/>
                  <a:gd name="connsiteY48" fmla="*/ 474095 h 513347"/>
                  <a:gd name="connsiteX49" fmla="*/ 77579 w 386408"/>
                  <a:gd name="connsiteY49" fmla="*/ 480698 h 513347"/>
                  <a:gd name="connsiteX50" fmla="*/ 70778 w 386408"/>
                  <a:gd name="connsiteY50" fmla="*/ 483997 h 513347"/>
                  <a:gd name="connsiteX51" fmla="*/ 70778 w 386408"/>
                  <a:gd name="connsiteY51" fmla="*/ 511024 h 513347"/>
                  <a:gd name="connsiteX52" fmla="*/ 79889 w 386408"/>
                  <a:gd name="connsiteY52" fmla="*/ 513347 h 513347"/>
                  <a:gd name="connsiteX53" fmla="*/ 81366 w 386408"/>
                  <a:gd name="connsiteY53" fmla="*/ 513347 h 513347"/>
                  <a:gd name="connsiteX54" fmla="*/ 332906 w 386408"/>
                  <a:gd name="connsiteY54" fmla="*/ 513347 h 513347"/>
                  <a:gd name="connsiteX55" fmla="*/ 332906 w 386408"/>
                  <a:gd name="connsiteY55" fmla="*/ 483997 h 513347"/>
                  <a:gd name="connsiteX56" fmla="*/ 326104 w 386408"/>
                  <a:gd name="connsiteY56" fmla="*/ 480698 h 513347"/>
                  <a:gd name="connsiteX57" fmla="*/ 312821 w 386408"/>
                  <a:gd name="connsiteY57" fmla="*/ 474095 h 513347"/>
                  <a:gd name="connsiteX58" fmla="*/ 312821 w 386408"/>
                  <a:gd name="connsiteY58" fmla="*/ 207883 h 513347"/>
                  <a:gd name="connsiteX59" fmla="*/ 368840 w 386408"/>
                  <a:gd name="connsiteY59" fmla="*/ 207883 h 513347"/>
                  <a:gd name="connsiteX60" fmla="*/ 372241 w 386408"/>
                  <a:gd name="connsiteY60" fmla="*/ 201402 h 513347"/>
                  <a:gd name="connsiteX61" fmla="*/ 375064 w 386408"/>
                  <a:gd name="connsiteY61" fmla="*/ 196265 h 513347"/>
                  <a:gd name="connsiteX62" fmla="*/ 383214 w 386408"/>
                  <a:gd name="connsiteY62" fmla="*/ 126631 h 513347"/>
                  <a:gd name="connsiteX63" fmla="*/ 341697 w 386408"/>
                  <a:gd name="connsiteY63" fmla="*/ 70191 h 513347"/>
                  <a:gd name="connsiteX64" fmla="*/ 311666 w 386408"/>
                  <a:gd name="connsiteY64" fmla="*/ 57963 h 513347"/>
                  <a:gd name="connsiteX65" fmla="*/ 306853 w 386408"/>
                  <a:gd name="connsiteY65" fmla="*/ 55760 h 513347"/>
                  <a:gd name="connsiteX66" fmla="*/ 303517 w 386408"/>
                  <a:gd name="connsiteY66" fmla="*/ 51604 h 513347"/>
                  <a:gd name="connsiteX67" fmla="*/ 269443 w 386408"/>
                  <a:gd name="connsiteY67" fmla="*/ 13966 h 513347"/>
                  <a:gd name="connsiteX68" fmla="*/ 220675 w 386408"/>
                  <a:gd name="connsiteY68" fmla="*/ 0 h 513347"/>
                  <a:gd name="connsiteX69" fmla="*/ 220675 w 386408"/>
                  <a:gd name="connsiteY69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86408" h="513347">
                    <a:moveTo>
                      <a:pt x="220675" y="12229"/>
                    </a:moveTo>
                    <a:cubicBezTo>
                      <a:pt x="235690" y="12161"/>
                      <a:pt x="250385" y="16320"/>
                      <a:pt x="263155" y="24233"/>
                    </a:cubicBezTo>
                    <a:cubicBezTo>
                      <a:pt x="275924" y="32145"/>
                      <a:pt x="286255" y="43493"/>
                      <a:pt x="292865" y="56984"/>
                    </a:cubicBezTo>
                    <a:cubicBezTo>
                      <a:pt x="294597" y="60098"/>
                      <a:pt x="296972" y="62804"/>
                      <a:pt x="299795" y="64916"/>
                    </a:cubicBezTo>
                    <a:cubicBezTo>
                      <a:pt x="302619" y="67028"/>
                      <a:pt x="305891" y="68493"/>
                      <a:pt x="309356" y="69213"/>
                    </a:cubicBezTo>
                    <a:cubicBezTo>
                      <a:pt x="321869" y="71958"/>
                      <a:pt x="333483" y="77566"/>
                      <a:pt x="343430" y="85596"/>
                    </a:cubicBezTo>
                    <a:cubicBezTo>
                      <a:pt x="353375" y="93625"/>
                      <a:pt x="361333" y="103857"/>
                      <a:pt x="366658" y="115485"/>
                    </a:cubicBezTo>
                    <a:cubicBezTo>
                      <a:pt x="371984" y="127113"/>
                      <a:pt x="374551" y="139821"/>
                      <a:pt x="374102" y="152608"/>
                    </a:cubicBezTo>
                    <a:cubicBezTo>
                      <a:pt x="373717" y="165395"/>
                      <a:pt x="370380" y="177911"/>
                      <a:pt x="364284" y="189173"/>
                    </a:cubicBezTo>
                    <a:lnTo>
                      <a:pt x="361460" y="194431"/>
                    </a:lnTo>
                    <a:lnTo>
                      <a:pt x="300436" y="194431"/>
                    </a:lnTo>
                    <a:lnTo>
                      <a:pt x="300436" y="481796"/>
                    </a:lnTo>
                    <a:lnTo>
                      <a:pt x="320585" y="491703"/>
                    </a:lnTo>
                    <a:lnTo>
                      <a:pt x="320585" y="501361"/>
                    </a:lnTo>
                    <a:lnTo>
                      <a:pt x="82970" y="501361"/>
                    </a:lnTo>
                    <a:lnTo>
                      <a:pt x="82970" y="491581"/>
                    </a:lnTo>
                    <a:lnTo>
                      <a:pt x="103247" y="481674"/>
                    </a:lnTo>
                    <a:lnTo>
                      <a:pt x="103247" y="195654"/>
                    </a:lnTo>
                    <a:lnTo>
                      <a:pt x="13155" y="195654"/>
                    </a:lnTo>
                    <a:lnTo>
                      <a:pt x="13861" y="185015"/>
                    </a:lnTo>
                    <a:cubicBezTo>
                      <a:pt x="14823" y="170234"/>
                      <a:pt x="19507" y="155940"/>
                      <a:pt x="27593" y="143530"/>
                    </a:cubicBezTo>
                    <a:cubicBezTo>
                      <a:pt x="35614" y="131120"/>
                      <a:pt x="46779" y="121018"/>
                      <a:pt x="59933" y="114213"/>
                    </a:cubicBezTo>
                    <a:cubicBezTo>
                      <a:pt x="63013" y="112553"/>
                      <a:pt x="65773" y="110227"/>
                      <a:pt x="67954" y="107397"/>
                    </a:cubicBezTo>
                    <a:cubicBezTo>
                      <a:pt x="70072" y="104567"/>
                      <a:pt x="71612" y="101301"/>
                      <a:pt x="72382" y="97827"/>
                    </a:cubicBezTo>
                    <a:cubicBezTo>
                      <a:pt x="75269" y="82945"/>
                      <a:pt x="83226" y="69541"/>
                      <a:pt x="94970" y="59904"/>
                    </a:cubicBezTo>
                    <a:cubicBezTo>
                      <a:pt x="106648" y="50268"/>
                      <a:pt x="121278" y="45000"/>
                      <a:pt x="136422" y="45001"/>
                    </a:cubicBezTo>
                    <a:cubicBezTo>
                      <a:pt x="138475" y="44876"/>
                      <a:pt x="140529" y="44876"/>
                      <a:pt x="142518" y="45001"/>
                    </a:cubicBezTo>
                    <a:lnTo>
                      <a:pt x="144828" y="45001"/>
                    </a:lnTo>
                    <a:cubicBezTo>
                      <a:pt x="147973" y="45034"/>
                      <a:pt x="151117" y="44410"/>
                      <a:pt x="154004" y="43167"/>
                    </a:cubicBezTo>
                    <a:cubicBezTo>
                      <a:pt x="156827" y="41924"/>
                      <a:pt x="159458" y="40091"/>
                      <a:pt x="161576" y="37786"/>
                    </a:cubicBezTo>
                    <a:cubicBezTo>
                      <a:pt x="169148" y="29711"/>
                      <a:pt x="178324" y="23277"/>
                      <a:pt x="188463" y="18882"/>
                    </a:cubicBezTo>
                    <a:cubicBezTo>
                      <a:pt x="198601" y="14486"/>
                      <a:pt x="209574" y="12222"/>
                      <a:pt x="220675" y="12229"/>
                    </a:cubicBezTo>
                    <a:close/>
                    <a:moveTo>
                      <a:pt x="220675" y="0"/>
                    </a:moveTo>
                    <a:cubicBezTo>
                      <a:pt x="207906" y="23"/>
                      <a:pt x="195265" y="2672"/>
                      <a:pt x="183586" y="7784"/>
                    </a:cubicBezTo>
                    <a:cubicBezTo>
                      <a:pt x="171907" y="12895"/>
                      <a:pt x="161384" y="20360"/>
                      <a:pt x="152657" y="29715"/>
                    </a:cubicBezTo>
                    <a:cubicBezTo>
                      <a:pt x="151630" y="30767"/>
                      <a:pt x="150410" y="31603"/>
                      <a:pt x="149063" y="32171"/>
                    </a:cubicBezTo>
                    <a:cubicBezTo>
                      <a:pt x="147780" y="32738"/>
                      <a:pt x="146304" y="33026"/>
                      <a:pt x="144828" y="33017"/>
                    </a:cubicBezTo>
                    <a:lnTo>
                      <a:pt x="143737" y="33017"/>
                    </a:lnTo>
                    <a:lnTo>
                      <a:pt x="136422" y="33017"/>
                    </a:lnTo>
                    <a:cubicBezTo>
                      <a:pt x="118519" y="32976"/>
                      <a:pt x="101129" y="39170"/>
                      <a:pt x="87205" y="50543"/>
                    </a:cubicBezTo>
                    <a:cubicBezTo>
                      <a:pt x="73345" y="61915"/>
                      <a:pt x="63783" y="77762"/>
                      <a:pt x="60254" y="95381"/>
                    </a:cubicBezTo>
                    <a:cubicBezTo>
                      <a:pt x="59997" y="97084"/>
                      <a:pt x="59292" y="98691"/>
                      <a:pt x="58200" y="100072"/>
                    </a:cubicBezTo>
                    <a:cubicBezTo>
                      <a:pt x="57174" y="101453"/>
                      <a:pt x="55826" y="102569"/>
                      <a:pt x="54286" y="103330"/>
                    </a:cubicBezTo>
                    <a:cubicBezTo>
                      <a:pt x="39464" y="111081"/>
                      <a:pt x="26823" y="122509"/>
                      <a:pt x="17582" y="136527"/>
                    </a:cubicBezTo>
                    <a:cubicBezTo>
                      <a:pt x="8406" y="150545"/>
                      <a:pt x="2887" y="166690"/>
                      <a:pt x="1668" y="183425"/>
                    </a:cubicBezTo>
                    <a:lnTo>
                      <a:pt x="963" y="194064"/>
                    </a:lnTo>
                    <a:lnTo>
                      <a:pt x="0" y="207883"/>
                    </a:lnTo>
                    <a:lnTo>
                      <a:pt x="91055" y="207883"/>
                    </a:lnTo>
                    <a:lnTo>
                      <a:pt x="91055" y="474095"/>
                    </a:lnTo>
                    <a:lnTo>
                      <a:pt x="77579" y="480698"/>
                    </a:lnTo>
                    <a:lnTo>
                      <a:pt x="70778" y="483997"/>
                    </a:lnTo>
                    <a:lnTo>
                      <a:pt x="70778" y="511024"/>
                    </a:lnTo>
                    <a:lnTo>
                      <a:pt x="79889" y="513347"/>
                    </a:lnTo>
                    <a:lnTo>
                      <a:pt x="81366" y="513347"/>
                    </a:lnTo>
                    <a:lnTo>
                      <a:pt x="332906" y="513347"/>
                    </a:lnTo>
                    <a:lnTo>
                      <a:pt x="332906" y="483997"/>
                    </a:lnTo>
                    <a:lnTo>
                      <a:pt x="326104" y="480698"/>
                    </a:lnTo>
                    <a:lnTo>
                      <a:pt x="312821" y="474095"/>
                    </a:lnTo>
                    <a:lnTo>
                      <a:pt x="312821" y="207883"/>
                    </a:lnTo>
                    <a:lnTo>
                      <a:pt x="368840" y="207883"/>
                    </a:lnTo>
                    <a:lnTo>
                      <a:pt x="372241" y="201402"/>
                    </a:lnTo>
                    <a:lnTo>
                      <a:pt x="375064" y="196265"/>
                    </a:lnTo>
                    <a:cubicBezTo>
                      <a:pt x="386486" y="174940"/>
                      <a:pt x="389438" y="150044"/>
                      <a:pt x="383214" y="126631"/>
                    </a:cubicBezTo>
                    <a:cubicBezTo>
                      <a:pt x="377054" y="103217"/>
                      <a:pt x="362230" y="83039"/>
                      <a:pt x="341697" y="70191"/>
                    </a:cubicBezTo>
                    <a:cubicBezTo>
                      <a:pt x="332520" y="64394"/>
                      <a:pt x="322318" y="60256"/>
                      <a:pt x="311666" y="57963"/>
                    </a:cubicBezTo>
                    <a:cubicBezTo>
                      <a:pt x="309934" y="57619"/>
                      <a:pt x="308265" y="56864"/>
                      <a:pt x="306853" y="55760"/>
                    </a:cubicBezTo>
                    <a:cubicBezTo>
                      <a:pt x="305442" y="54655"/>
                      <a:pt x="304287" y="53232"/>
                      <a:pt x="303517" y="51604"/>
                    </a:cubicBezTo>
                    <a:cubicBezTo>
                      <a:pt x="295881" y="36120"/>
                      <a:pt x="284074" y="23084"/>
                      <a:pt x="269443" y="13966"/>
                    </a:cubicBezTo>
                    <a:cubicBezTo>
                      <a:pt x="254748" y="4848"/>
                      <a:pt x="237872" y="10"/>
                      <a:pt x="220675" y="0"/>
                    </a:cubicBezTo>
                    <a:lnTo>
                      <a:pt x="2206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800">
                <a:extLst>
                  <a:ext uri="{FF2B5EF4-FFF2-40B4-BE49-F238E27FC236}">
                    <a16:creationId xmlns:a16="http://schemas.microsoft.com/office/drawing/2014/main" id="{E38455CD-0A25-BC41-B742-2E86C53C7158}"/>
                  </a:ext>
                </a:extLst>
              </p:cNvPr>
              <p:cNvSpPr/>
              <p:nvPr/>
            </p:nvSpPr>
            <p:spPr>
              <a:xfrm>
                <a:off x="8305960" y="1699934"/>
                <a:ext cx="225295" cy="378344"/>
              </a:xfrm>
              <a:custGeom>
                <a:avLst/>
                <a:gdLst>
                  <a:gd name="connsiteX0" fmla="*/ 0 w 225295"/>
                  <a:gd name="connsiteY0" fmla="*/ 378345 h 378344"/>
                  <a:gd name="connsiteX1" fmla="*/ 20149 w 225295"/>
                  <a:gd name="connsiteY1" fmla="*/ 368565 h 378344"/>
                  <a:gd name="connsiteX2" fmla="*/ 20149 w 225295"/>
                  <a:gd name="connsiteY2" fmla="*/ 0 h 378344"/>
                  <a:gd name="connsiteX3" fmla="*/ 205275 w 225295"/>
                  <a:gd name="connsiteY3" fmla="*/ 0 h 378344"/>
                  <a:gd name="connsiteX4" fmla="*/ 205275 w 225295"/>
                  <a:gd name="connsiteY4" fmla="*/ 368565 h 378344"/>
                  <a:gd name="connsiteX5" fmla="*/ 225295 w 225295"/>
                  <a:gd name="connsiteY5" fmla="*/ 378345 h 378344"/>
                  <a:gd name="connsiteX6" fmla="*/ 0 w 225295"/>
                  <a:gd name="connsiteY6" fmla="*/ 378345 h 378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295" h="378344">
                    <a:moveTo>
                      <a:pt x="0" y="378345"/>
                    </a:moveTo>
                    <a:lnTo>
                      <a:pt x="20149" y="368565"/>
                    </a:lnTo>
                    <a:lnTo>
                      <a:pt x="20149" y="0"/>
                    </a:lnTo>
                    <a:lnTo>
                      <a:pt x="205275" y="0"/>
                    </a:lnTo>
                    <a:lnTo>
                      <a:pt x="205275" y="368565"/>
                    </a:lnTo>
                    <a:lnTo>
                      <a:pt x="225295" y="378345"/>
                    </a:lnTo>
                    <a:lnTo>
                      <a:pt x="0" y="378345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801">
                <a:extLst>
                  <a:ext uri="{FF2B5EF4-FFF2-40B4-BE49-F238E27FC236}">
                    <a16:creationId xmlns:a16="http://schemas.microsoft.com/office/drawing/2014/main" id="{5EE44813-A958-9444-8B2D-9AA8C9BFD7BA}"/>
                  </a:ext>
                </a:extLst>
              </p:cNvPr>
              <p:cNvSpPr/>
              <p:nvPr/>
            </p:nvSpPr>
            <p:spPr>
              <a:xfrm>
                <a:off x="8299736" y="1693821"/>
                <a:ext cx="237743" cy="390450"/>
              </a:xfrm>
              <a:custGeom>
                <a:avLst/>
                <a:gdLst>
                  <a:gd name="connsiteX0" fmla="*/ 205402 w 237743"/>
                  <a:gd name="connsiteY0" fmla="*/ 12228 h 390450"/>
                  <a:gd name="connsiteX1" fmla="*/ 205402 w 237743"/>
                  <a:gd name="connsiteY1" fmla="*/ 378227 h 390450"/>
                  <a:gd name="connsiteX2" fmla="*/ 32469 w 237743"/>
                  <a:gd name="connsiteY2" fmla="*/ 378227 h 390450"/>
                  <a:gd name="connsiteX3" fmla="*/ 32469 w 237743"/>
                  <a:gd name="connsiteY3" fmla="*/ 12228 h 390450"/>
                  <a:gd name="connsiteX4" fmla="*/ 205402 w 237743"/>
                  <a:gd name="connsiteY4" fmla="*/ 12228 h 390450"/>
                  <a:gd name="connsiteX5" fmla="*/ 217595 w 237743"/>
                  <a:gd name="connsiteY5" fmla="*/ 0 h 390450"/>
                  <a:gd name="connsiteX6" fmla="*/ 20277 w 237743"/>
                  <a:gd name="connsiteY6" fmla="*/ 0 h 390450"/>
                  <a:gd name="connsiteX7" fmla="*/ 20277 w 237743"/>
                  <a:gd name="connsiteY7" fmla="*/ 370886 h 390450"/>
                  <a:gd name="connsiteX8" fmla="*/ 0 w 237743"/>
                  <a:gd name="connsiteY8" fmla="*/ 380793 h 390450"/>
                  <a:gd name="connsiteX9" fmla="*/ 0 w 237743"/>
                  <a:gd name="connsiteY9" fmla="*/ 390451 h 390450"/>
                  <a:gd name="connsiteX10" fmla="*/ 237744 w 237743"/>
                  <a:gd name="connsiteY10" fmla="*/ 390451 h 390450"/>
                  <a:gd name="connsiteX11" fmla="*/ 237744 w 237743"/>
                  <a:gd name="connsiteY11" fmla="*/ 380671 h 390450"/>
                  <a:gd name="connsiteX12" fmla="*/ 217595 w 237743"/>
                  <a:gd name="connsiteY12" fmla="*/ 370764 h 390450"/>
                  <a:gd name="connsiteX13" fmla="*/ 217595 w 237743"/>
                  <a:gd name="connsiteY13" fmla="*/ 0 h 390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743" h="390450">
                    <a:moveTo>
                      <a:pt x="205402" y="12228"/>
                    </a:moveTo>
                    <a:lnTo>
                      <a:pt x="205402" y="378227"/>
                    </a:lnTo>
                    <a:lnTo>
                      <a:pt x="32469" y="378227"/>
                    </a:lnTo>
                    <a:lnTo>
                      <a:pt x="32469" y="12228"/>
                    </a:lnTo>
                    <a:lnTo>
                      <a:pt x="205402" y="12228"/>
                    </a:lnTo>
                    <a:close/>
                    <a:moveTo>
                      <a:pt x="217595" y="0"/>
                    </a:moveTo>
                    <a:lnTo>
                      <a:pt x="20277" y="0"/>
                    </a:lnTo>
                    <a:lnTo>
                      <a:pt x="20277" y="370886"/>
                    </a:lnTo>
                    <a:lnTo>
                      <a:pt x="0" y="380793"/>
                    </a:lnTo>
                    <a:lnTo>
                      <a:pt x="0" y="390451"/>
                    </a:lnTo>
                    <a:lnTo>
                      <a:pt x="237744" y="390451"/>
                    </a:lnTo>
                    <a:lnTo>
                      <a:pt x="237744" y="380671"/>
                    </a:lnTo>
                    <a:lnTo>
                      <a:pt x="217595" y="370764"/>
                    </a:lnTo>
                    <a:lnTo>
                      <a:pt x="2175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802">
                <a:extLst>
                  <a:ext uri="{FF2B5EF4-FFF2-40B4-BE49-F238E27FC236}">
                    <a16:creationId xmlns:a16="http://schemas.microsoft.com/office/drawing/2014/main" id="{89AA0DB6-DD55-9842-B6C5-4AB7361A9E86}"/>
                  </a:ext>
                </a:extLst>
              </p:cNvPr>
              <p:cNvSpPr/>
              <p:nvPr/>
            </p:nvSpPr>
            <p:spPr>
              <a:xfrm>
                <a:off x="8299736" y="1693821"/>
                <a:ext cx="237743" cy="390450"/>
              </a:xfrm>
              <a:custGeom>
                <a:avLst/>
                <a:gdLst>
                  <a:gd name="connsiteX0" fmla="*/ 217595 w 237743"/>
                  <a:gd name="connsiteY0" fmla="*/ 370886 h 390450"/>
                  <a:gd name="connsiteX1" fmla="*/ 217595 w 237743"/>
                  <a:gd name="connsiteY1" fmla="*/ 0 h 390450"/>
                  <a:gd name="connsiteX2" fmla="*/ 20277 w 237743"/>
                  <a:gd name="connsiteY2" fmla="*/ 0 h 390450"/>
                  <a:gd name="connsiteX3" fmla="*/ 20277 w 237743"/>
                  <a:gd name="connsiteY3" fmla="*/ 370886 h 390450"/>
                  <a:gd name="connsiteX4" fmla="*/ 0 w 237743"/>
                  <a:gd name="connsiteY4" fmla="*/ 380793 h 390450"/>
                  <a:gd name="connsiteX5" fmla="*/ 0 w 237743"/>
                  <a:gd name="connsiteY5" fmla="*/ 390451 h 390450"/>
                  <a:gd name="connsiteX6" fmla="*/ 237744 w 237743"/>
                  <a:gd name="connsiteY6" fmla="*/ 390451 h 390450"/>
                  <a:gd name="connsiteX7" fmla="*/ 237744 w 237743"/>
                  <a:gd name="connsiteY7" fmla="*/ 380671 h 390450"/>
                  <a:gd name="connsiteX8" fmla="*/ 217595 w 237743"/>
                  <a:gd name="connsiteY8" fmla="*/ 370886 h 390450"/>
                  <a:gd name="connsiteX9" fmla="*/ 40490 w 237743"/>
                  <a:gd name="connsiteY9" fmla="*/ 19809 h 390450"/>
                  <a:gd name="connsiteX10" fmla="*/ 197703 w 237743"/>
                  <a:gd name="connsiteY10" fmla="*/ 19809 h 390450"/>
                  <a:gd name="connsiteX11" fmla="*/ 197703 w 237743"/>
                  <a:gd name="connsiteY11" fmla="*/ 370886 h 390450"/>
                  <a:gd name="connsiteX12" fmla="*/ 40490 w 237743"/>
                  <a:gd name="connsiteY12" fmla="*/ 370886 h 390450"/>
                  <a:gd name="connsiteX13" fmla="*/ 40490 w 237743"/>
                  <a:gd name="connsiteY13" fmla="*/ 19809 h 390450"/>
                  <a:gd name="connsiteX14" fmla="*/ 55634 w 237743"/>
                  <a:gd name="connsiteY14" fmla="*/ 34606 h 390450"/>
                  <a:gd name="connsiteX15" fmla="*/ 182110 w 237743"/>
                  <a:gd name="connsiteY15" fmla="*/ 34606 h 390450"/>
                  <a:gd name="connsiteX16" fmla="*/ 182110 w 237743"/>
                  <a:gd name="connsiteY16" fmla="*/ 54416 h 390450"/>
                  <a:gd name="connsiteX17" fmla="*/ 55634 w 237743"/>
                  <a:gd name="connsiteY17" fmla="*/ 54416 h 390450"/>
                  <a:gd name="connsiteX18" fmla="*/ 55634 w 237743"/>
                  <a:gd name="connsiteY18" fmla="*/ 34606 h 390450"/>
                  <a:gd name="connsiteX19" fmla="*/ 166966 w 237743"/>
                  <a:gd name="connsiteY19" fmla="*/ 69212 h 390450"/>
                  <a:gd name="connsiteX20" fmla="*/ 70777 w 237743"/>
                  <a:gd name="connsiteY20" fmla="*/ 69212 h 390450"/>
                  <a:gd name="connsiteX21" fmla="*/ 70777 w 237743"/>
                  <a:gd name="connsiteY21" fmla="*/ 86577 h 390450"/>
                  <a:gd name="connsiteX22" fmla="*/ 55634 w 237743"/>
                  <a:gd name="connsiteY22" fmla="*/ 86577 h 390450"/>
                  <a:gd name="connsiteX23" fmla="*/ 55634 w 237743"/>
                  <a:gd name="connsiteY23" fmla="*/ 106387 h 390450"/>
                  <a:gd name="connsiteX24" fmla="*/ 70777 w 237743"/>
                  <a:gd name="connsiteY24" fmla="*/ 106387 h 390450"/>
                  <a:gd name="connsiteX25" fmla="*/ 70777 w 237743"/>
                  <a:gd name="connsiteY25" fmla="*/ 123629 h 390450"/>
                  <a:gd name="connsiteX26" fmla="*/ 166966 w 237743"/>
                  <a:gd name="connsiteY26" fmla="*/ 123629 h 390450"/>
                  <a:gd name="connsiteX27" fmla="*/ 166966 w 237743"/>
                  <a:gd name="connsiteY27" fmla="*/ 106387 h 390450"/>
                  <a:gd name="connsiteX28" fmla="*/ 182110 w 237743"/>
                  <a:gd name="connsiteY28" fmla="*/ 106387 h 390450"/>
                  <a:gd name="connsiteX29" fmla="*/ 182110 w 237743"/>
                  <a:gd name="connsiteY29" fmla="*/ 86577 h 390450"/>
                  <a:gd name="connsiteX30" fmla="*/ 166966 w 237743"/>
                  <a:gd name="connsiteY30" fmla="*/ 86577 h 390450"/>
                  <a:gd name="connsiteX31" fmla="*/ 166966 w 237743"/>
                  <a:gd name="connsiteY31" fmla="*/ 69212 h 390450"/>
                  <a:gd name="connsiteX32" fmla="*/ 146689 w 237743"/>
                  <a:gd name="connsiteY32" fmla="*/ 103819 h 390450"/>
                  <a:gd name="connsiteX33" fmla="*/ 91055 w 237743"/>
                  <a:gd name="connsiteY33" fmla="*/ 103819 h 390450"/>
                  <a:gd name="connsiteX34" fmla="*/ 91055 w 237743"/>
                  <a:gd name="connsiteY34" fmla="*/ 89022 h 390450"/>
                  <a:gd name="connsiteX35" fmla="*/ 146689 w 237743"/>
                  <a:gd name="connsiteY35" fmla="*/ 89022 h 390450"/>
                  <a:gd name="connsiteX36" fmla="*/ 146689 w 237743"/>
                  <a:gd name="connsiteY36" fmla="*/ 103819 h 390450"/>
                  <a:gd name="connsiteX37" fmla="*/ 133406 w 237743"/>
                  <a:gd name="connsiteY37" fmla="*/ 282109 h 390450"/>
                  <a:gd name="connsiteX38" fmla="*/ 162089 w 237743"/>
                  <a:gd name="connsiteY38" fmla="*/ 338724 h 390450"/>
                  <a:gd name="connsiteX39" fmla="*/ 136678 w 237743"/>
                  <a:gd name="connsiteY39" fmla="*/ 338724 h 390450"/>
                  <a:gd name="connsiteX40" fmla="*/ 118390 w 237743"/>
                  <a:gd name="connsiteY40" fmla="*/ 298985 h 390450"/>
                  <a:gd name="connsiteX41" fmla="*/ 100808 w 237743"/>
                  <a:gd name="connsiteY41" fmla="*/ 338724 h 390450"/>
                  <a:gd name="connsiteX42" fmla="*/ 75654 w 237743"/>
                  <a:gd name="connsiteY42" fmla="*/ 338724 h 390450"/>
                  <a:gd name="connsiteX43" fmla="*/ 104594 w 237743"/>
                  <a:gd name="connsiteY43" fmla="*/ 281377 h 390450"/>
                  <a:gd name="connsiteX44" fmla="*/ 77130 w 237743"/>
                  <a:gd name="connsiteY44" fmla="*/ 227328 h 390450"/>
                  <a:gd name="connsiteX45" fmla="*/ 102413 w 237743"/>
                  <a:gd name="connsiteY45" fmla="*/ 227328 h 390450"/>
                  <a:gd name="connsiteX46" fmla="*/ 119482 w 237743"/>
                  <a:gd name="connsiteY46" fmla="*/ 264013 h 390450"/>
                  <a:gd name="connsiteX47" fmla="*/ 135973 w 237743"/>
                  <a:gd name="connsiteY47" fmla="*/ 227328 h 390450"/>
                  <a:gd name="connsiteX48" fmla="*/ 160357 w 237743"/>
                  <a:gd name="connsiteY48" fmla="*/ 227328 h 390450"/>
                  <a:gd name="connsiteX49" fmla="*/ 133406 w 237743"/>
                  <a:gd name="connsiteY49" fmla="*/ 282109 h 390450"/>
                  <a:gd name="connsiteX50" fmla="*/ 75654 w 237743"/>
                  <a:gd name="connsiteY50" fmla="*/ 158113 h 390450"/>
                  <a:gd name="connsiteX51" fmla="*/ 55634 w 237743"/>
                  <a:gd name="connsiteY51" fmla="*/ 158113 h 390450"/>
                  <a:gd name="connsiteX52" fmla="*/ 55634 w 237743"/>
                  <a:gd name="connsiteY52" fmla="*/ 138425 h 390450"/>
                  <a:gd name="connsiteX53" fmla="*/ 75654 w 237743"/>
                  <a:gd name="connsiteY53" fmla="*/ 138425 h 390450"/>
                  <a:gd name="connsiteX54" fmla="*/ 75654 w 237743"/>
                  <a:gd name="connsiteY54" fmla="*/ 158113 h 390450"/>
                  <a:gd name="connsiteX55" fmla="*/ 111075 w 237743"/>
                  <a:gd name="connsiteY55" fmla="*/ 158113 h 390450"/>
                  <a:gd name="connsiteX56" fmla="*/ 91055 w 237743"/>
                  <a:gd name="connsiteY56" fmla="*/ 158113 h 390450"/>
                  <a:gd name="connsiteX57" fmla="*/ 91055 w 237743"/>
                  <a:gd name="connsiteY57" fmla="*/ 138425 h 390450"/>
                  <a:gd name="connsiteX58" fmla="*/ 111332 w 237743"/>
                  <a:gd name="connsiteY58" fmla="*/ 138425 h 390450"/>
                  <a:gd name="connsiteX59" fmla="*/ 111075 w 237743"/>
                  <a:gd name="connsiteY59" fmla="*/ 158113 h 390450"/>
                  <a:gd name="connsiteX60" fmla="*/ 146432 w 237743"/>
                  <a:gd name="connsiteY60" fmla="*/ 158113 h 390450"/>
                  <a:gd name="connsiteX61" fmla="*/ 126411 w 237743"/>
                  <a:gd name="connsiteY61" fmla="*/ 158113 h 390450"/>
                  <a:gd name="connsiteX62" fmla="*/ 126411 w 237743"/>
                  <a:gd name="connsiteY62" fmla="*/ 138425 h 390450"/>
                  <a:gd name="connsiteX63" fmla="*/ 146689 w 237743"/>
                  <a:gd name="connsiteY63" fmla="*/ 138425 h 390450"/>
                  <a:gd name="connsiteX64" fmla="*/ 146432 w 237743"/>
                  <a:gd name="connsiteY64" fmla="*/ 158113 h 390450"/>
                  <a:gd name="connsiteX65" fmla="*/ 161704 w 237743"/>
                  <a:gd name="connsiteY65" fmla="*/ 138303 h 390450"/>
                  <a:gd name="connsiteX66" fmla="*/ 181853 w 237743"/>
                  <a:gd name="connsiteY66" fmla="*/ 138303 h 390450"/>
                  <a:gd name="connsiteX67" fmla="*/ 181853 w 237743"/>
                  <a:gd name="connsiteY67" fmla="*/ 158113 h 390450"/>
                  <a:gd name="connsiteX68" fmla="*/ 161961 w 237743"/>
                  <a:gd name="connsiteY68" fmla="*/ 158113 h 390450"/>
                  <a:gd name="connsiteX69" fmla="*/ 161704 w 237743"/>
                  <a:gd name="connsiteY69" fmla="*/ 138303 h 390450"/>
                  <a:gd name="connsiteX70" fmla="*/ 76296 w 237743"/>
                  <a:gd name="connsiteY70" fmla="*/ 192719 h 390450"/>
                  <a:gd name="connsiteX71" fmla="*/ 55634 w 237743"/>
                  <a:gd name="connsiteY71" fmla="*/ 192719 h 390450"/>
                  <a:gd name="connsiteX72" fmla="*/ 55634 w 237743"/>
                  <a:gd name="connsiteY72" fmla="*/ 173031 h 390450"/>
                  <a:gd name="connsiteX73" fmla="*/ 75654 w 237743"/>
                  <a:gd name="connsiteY73" fmla="*/ 173031 h 390450"/>
                  <a:gd name="connsiteX74" fmla="*/ 76296 w 237743"/>
                  <a:gd name="connsiteY74" fmla="*/ 192719 h 390450"/>
                  <a:gd name="connsiteX75" fmla="*/ 91440 w 237743"/>
                  <a:gd name="connsiteY75" fmla="*/ 172909 h 390450"/>
                  <a:gd name="connsiteX76" fmla="*/ 111652 w 237743"/>
                  <a:gd name="connsiteY76" fmla="*/ 172909 h 390450"/>
                  <a:gd name="connsiteX77" fmla="*/ 111652 w 237743"/>
                  <a:gd name="connsiteY77" fmla="*/ 192719 h 390450"/>
                  <a:gd name="connsiteX78" fmla="*/ 91055 w 237743"/>
                  <a:gd name="connsiteY78" fmla="*/ 192719 h 390450"/>
                  <a:gd name="connsiteX79" fmla="*/ 91440 w 237743"/>
                  <a:gd name="connsiteY79" fmla="*/ 172909 h 390450"/>
                  <a:gd name="connsiteX80" fmla="*/ 126796 w 237743"/>
                  <a:gd name="connsiteY80" fmla="*/ 172909 h 390450"/>
                  <a:gd name="connsiteX81" fmla="*/ 147074 w 237743"/>
                  <a:gd name="connsiteY81" fmla="*/ 172909 h 390450"/>
                  <a:gd name="connsiteX82" fmla="*/ 147074 w 237743"/>
                  <a:gd name="connsiteY82" fmla="*/ 192719 h 390450"/>
                  <a:gd name="connsiteX83" fmla="*/ 126411 w 237743"/>
                  <a:gd name="connsiteY83" fmla="*/ 192719 h 390450"/>
                  <a:gd name="connsiteX84" fmla="*/ 126796 w 237743"/>
                  <a:gd name="connsiteY84" fmla="*/ 172909 h 390450"/>
                  <a:gd name="connsiteX85" fmla="*/ 162346 w 237743"/>
                  <a:gd name="connsiteY85" fmla="*/ 172909 h 390450"/>
                  <a:gd name="connsiteX86" fmla="*/ 182495 w 237743"/>
                  <a:gd name="connsiteY86" fmla="*/ 172909 h 390450"/>
                  <a:gd name="connsiteX87" fmla="*/ 182495 w 237743"/>
                  <a:gd name="connsiteY87" fmla="*/ 192719 h 390450"/>
                  <a:gd name="connsiteX88" fmla="*/ 161961 w 237743"/>
                  <a:gd name="connsiteY88" fmla="*/ 192719 h 390450"/>
                  <a:gd name="connsiteX89" fmla="*/ 162346 w 237743"/>
                  <a:gd name="connsiteY89" fmla="*/ 172909 h 390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37743" h="390450">
                    <a:moveTo>
                      <a:pt x="217595" y="370886"/>
                    </a:moveTo>
                    <a:lnTo>
                      <a:pt x="217595" y="0"/>
                    </a:lnTo>
                    <a:lnTo>
                      <a:pt x="20277" y="0"/>
                    </a:lnTo>
                    <a:lnTo>
                      <a:pt x="20277" y="370886"/>
                    </a:lnTo>
                    <a:lnTo>
                      <a:pt x="0" y="380793"/>
                    </a:lnTo>
                    <a:lnTo>
                      <a:pt x="0" y="390451"/>
                    </a:lnTo>
                    <a:lnTo>
                      <a:pt x="237744" y="390451"/>
                    </a:lnTo>
                    <a:lnTo>
                      <a:pt x="237744" y="380671"/>
                    </a:lnTo>
                    <a:lnTo>
                      <a:pt x="217595" y="370886"/>
                    </a:lnTo>
                    <a:close/>
                    <a:moveTo>
                      <a:pt x="40490" y="19809"/>
                    </a:moveTo>
                    <a:lnTo>
                      <a:pt x="197703" y="19809"/>
                    </a:lnTo>
                    <a:lnTo>
                      <a:pt x="197703" y="370886"/>
                    </a:lnTo>
                    <a:lnTo>
                      <a:pt x="40490" y="370886"/>
                    </a:lnTo>
                    <a:lnTo>
                      <a:pt x="40490" y="19809"/>
                    </a:lnTo>
                    <a:close/>
                    <a:moveTo>
                      <a:pt x="55634" y="34606"/>
                    </a:moveTo>
                    <a:lnTo>
                      <a:pt x="182110" y="34606"/>
                    </a:lnTo>
                    <a:lnTo>
                      <a:pt x="182110" y="54416"/>
                    </a:lnTo>
                    <a:lnTo>
                      <a:pt x="55634" y="54416"/>
                    </a:lnTo>
                    <a:lnTo>
                      <a:pt x="55634" y="34606"/>
                    </a:lnTo>
                    <a:close/>
                    <a:moveTo>
                      <a:pt x="166966" y="69212"/>
                    </a:moveTo>
                    <a:lnTo>
                      <a:pt x="70777" y="69212"/>
                    </a:lnTo>
                    <a:lnTo>
                      <a:pt x="70777" y="86577"/>
                    </a:lnTo>
                    <a:lnTo>
                      <a:pt x="55634" y="86577"/>
                    </a:lnTo>
                    <a:lnTo>
                      <a:pt x="55634" y="106387"/>
                    </a:lnTo>
                    <a:lnTo>
                      <a:pt x="70777" y="106387"/>
                    </a:lnTo>
                    <a:lnTo>
                      <a:pt x="70777" y="123629"/>
                    </a:lnTo>
                    <a:lnTo>
                      <a:pt x="166966" y="123629"/>
                    </a:lnTo>
                    <a:lnTo>
                      <a:pt x="166966" y="106387"/>
                    </a:lnTo>
                    <a:lnTo>
                      <a:pt x="182110" y="106387"/>
                    </a:lnTo>
                    <a:lnTo>
                      <a:pt x="182110" y="86577"/>
                    </a:lnTo>
                    <a:lnTo>
                      <a:pt x="166966" y="86577"/>
                    </a:lnTo>
                    <a:lnTo>
                      <a:pt x="166966" y="69212"/>
                    </a:lnTo>
                    <a:close/>
                    <a:moveTo>
                      <a:pt x="146689" y="103819"/>
                    </a:moveTo>
                    <a:lnTo>
                      <a:pt x="91055" y="103819"/>
                    </a:lnTo>
                    <a:lnTo>
                      <a:pt x="91055" y="89022"/>
                    </a:lnTo>
                    <a:lnTo>
                      <a:pt x="146689" y="89022"/>
                    </a:lnTo>
                    <a:lnTo>
                      <a:pt x="146689" y="103819"/>
                    </a:lnTo>
                    <a:close/>
                    <a:moveTo>
                      <a:pt x="133406" y="282109"/>
                    </a:moveTo>
                    <a:lnTo>
                      <a:pt x="162089" y="338724"/>
                    </a:lnTo>
                    <a:lnTo>
                      <a:pt x="136678" y="338724"/>
                    </a:lnTo>
                    <a:lnTo>
                      <a:pt x="118390" y="298985"/>
                    </a:lnTo>
                    <a:lnTo>
                      <a:pt x="100808" y="338724"/>
                    </a:lnTo>
                    <a:lnTo>
                      <a:pt x="75654" y="338724"/>
                    </a:lnTo>
                    <a:lnTo>
                      <a:pt x="104594" y="281377"/>
                    </a:lnTo>
                    <a:lnTo>
                      <a:pt x="77130" y="227328"/>
                    </a:lnTo>
                    <a:lnTo>
                      <a:pt x="102413" y="227328"/>
                    </a:lnTo>
                    <a:lnTo>
                      <a:pt x="119482" y="264013"/>
                    </a:lnTo>
                    <a:lnTo>
                      <a:pt x="135973" y="227328"/>
                    </a:lnTo>
                    <a:lnTo>
                      <a:pt x="160357" y="227328"/>
                    </a:lnTo>
                    <a:lnTo>
                      <a:pt x="133406" y="282109"/>
                    </a:lnTo>
                    <a:close/>
                    <a:moveTo>
                      <a:pt x="75654" y="158113"/>
                    </a:moveTo>
                    <a:lnTo>
                      <a:pt x="55634" y="158113"/>
                    </a:lnTo>
                    <a:lnTo>
                      <a:pt x="55634" y="138425"/>
                    </a:lnTo>
                    <a:lnTo>
                      <a:pt x="75654" y="138425"/>
                    </a:lnTo>
                    <a:lnTo>
                      <a:pt x="75654" y="158113"/>
                    </a:lnTo>
                    <a:close/>
                    <a:moveTo>
                      <a:pt x="111075" y="158113"/>
                    </a:moveTo>
                    <a:lnTo>
                      <a:pt x="91055" y="158113"/>
                    </a:lnTo>
                    <a:lnTo>
                      <a:pt x="91055" y="138425"/>
                    </a:lnTo>
                    <a:lnTo>
                      <a:pt x="111332" y="138425"/>
                    </a:lnTo>
                    <a:lnTo>
                      <a:pt x="111075" y="158113"/>
                    </a:lnTo>
                    <a:close/>
                    <a:moveTo>
                      <a:pt x="146432" y="158113"/>
                    </a:moveTo>
                    <a:lnTo>
                      <a:pt x="126411" y="158113"/>
                    </a:lnTo>
                    <a:lnTo>
                      <a:pt x="126411" y="138425"/>
                    </a:lnTo>
                    <a:lnTo>
                      <a:pt x="146689" y="138425"/>
                    </a:lnTo>
                    <a:lnTo>
                      <a:pt x="146432" y="158113"/>
                    </a:lnTo>
                    <a:close/>
                    <a:moveTo>
                      <a:pt x="161704" y="138303"/>
                    </a:moveTo>
                    <a:lnTo>
                      <a:pt x="181853" y="138303"/>
                    </a:lnTo>
                    <a:lnTo>
                      <a:pt x="181853" y="158113"/>
                    </a:lnTo>
                    <a:lnTo>
                      <a:pt x="161961" y="158113"/>
                    </a:lnTo>
                    <a:lnTo>
                      <a:pt x="161704" y="138303"/>
                    </a:lnTo>
                    <a:close/>
                    <a:moveTo>
                      <a:pt x="76296" y="192719"/>
                    </a:moveTo>
                    <a:lnTo>
                      <a:pt x="55634" y="192719"/>
                    </a:lnTo>
                    <a:lnTo>
                      <a:pt x="55634" y="173031"/>
                    </a:lnTo>
                    <a:lnTo>
                      <a:pt x="75654" y="173031"/>
                    </a:lnTo>
                    <a:lnTo>
                      <a:pt x="76296" y="192719"/>
                    </a:lnTo>
                    <a:close/>
                    <a:moveTo>
                      <a:pt x="91440" y="172909"/>
                    </a:moveTo>
                    <a:lnTo>
                      <a:pt x="111652" y="172909"/>
                    </a:lnTo>
                    <a:lnTo>
                      <a:pt x="111652" y="192719"/>
                    </a:lnTo>
                    <a:lnTo>
                      <a:pt x="91055" y="192719"/>
                    </a:lnTo>
                    <a:lnTo>
                      <a:pt x="91440" y="172909"/>
                    </a:lnTo>
                    <a:close/>
                    <a:moveTo>
                      <a:pt x="126796" y="172909"/>
                    </a:moveTo>
                    <a:lnTo>
                      <a:pt x="147074" y="172909"/>
                    </a:lnTo>
                    <a:lnTo>
                      <a:pt x="147074" y="192719"/>
                    </a:lnTo>
                    <a:lnTo>
                      <a:pt x="126411" y="192719"/>
                    </a:lnTo>
                    <a:lnTo>
                      <a:pt x="126796" y="172909"/>
                    </a:lnTo>
                    <a:close/>
                    <a:moveTo>
                      <a:pt x="162346" y="172909"/>
                    </a:moveTo>
                    <a:lnTo>
                      <a:pt x="182495" y="172909"/>
                    </a:lnTo>
                    <a:lnTo>
                      <a:pt x="182495" y="192719"/>
                    </a:lnTo>
                    <a:lnTo>
                      <a:pt x="161961" y="192719"/>
                    </a:lnTo>
                    <a:lnTo>
                      <a:pt x="162346" y="172909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803">
                <a:extLst>
                  <a:ext uri="{FF2B5EF4-FFF2-40B4-BE49-F238E27FC236}">
                    <a16:creationId xmlns:a16="http://schemas.microsoft.com/office/drawing/2014/main" id="{CBB97015-AF9C-AA42-BB82-2443A655585E}"/>
                  </a:ext>
                </a:extLst>
              </p:cNvPr>
              <p:cNvSpPr/>
              <p:nvPr/>
            </p:nvSpPr>
            <p:spPr>
              <a:xfrm>
                <a:off x="8229921" y="1594839"/>
                <a:ext cx="361049" cy="183710"/>
              </a:xfrm>
              <a:custGeom>
                <a:avLst/>
                <a:gdLst>
                  <a:gd name="connsiteX0" fmla="*/ 351129 w 361049"/>
                  <a:gd name="connsiteY0" fmla="*/ 177841 h 183710"/>
                  <a:gd name="connsiteX1" fmla="*/ 348370 w 361049"/>
                  <a:gd name="connsiteY1" fmla="*/ 183099 h 183710"/>
                  <a:gd name="connsiteX2" fmla="*/ 299538 w 361049"/>
                  <a:gd name="connsiteY2" fmla="*/ 183099 h 183710"/>
                  <a:gd name="connsiteX3" fmla="*/ 299538 w 361049"/>
                  <a:gd name="connsiteY3" fmla="*/ 163289 h 183710"/>
                  <a:gd name="connsiteX4" fmla="*/ 336178 w 361049"/>
                  <a:gd name="connsiteY4" fmla="*/ 163289 h 183710"/>
                  <a:gd name="connsiteX5" fmla="*/ 338232 w 361049"/>
                  <a:gd name="connsiteY5" fmla="*/ 119853 h 183710"/>
                  <a:gd name="connsiteX6" fmla="*/ 311730 w 361049"/>
                  <a:gd name="connsiteY6" fmla="*/ 85394 h 183710"/>
                  <a:gd name="connsiteX7" fmla="*/ 291966 w 361049"/>
                  <a:gd name="connsiteY7" fmla="*/ 77201 h 183710"/>
                  <a:gd name="connsiteX8" fmla="*/ 274384 w 361049"/>
                  <a:gd name="connsiteY8" fmla="*/ 68940 h 183710"/>
                  <a:gd name="connsiteX9" fmla="*/ 262192 w 361049"/>
                  <a:gd name="connsiteY9" fmla="*/ 53845 h 183710"/>
                  <a:gd name="connsiteX10" fmla="*/ 243326 w 361049"/>
                  <a:gd name="connsiteY10" fmla="*/ 31560 h 183710"/>
                  <a:gd name="connsiteX11" fmla="*/ 216247 w 361049"/>
                  <a:gd name="connsiteY11" fmla="*/ 20605 h 183710"/>
                  <a:gd name="connsiteX12" fmla="*/ 187243 w 361049"/>
                  <a:gd name="connsiteY12" fmla="*/ 23483 h 183710"/>
                  <a:gd name="connsiteX13" fmla="*/ 162859 w 361049"/>
                  <a:gd name="connsiteY13" fmla="*/ 39538 h 183710"/>
                  <a:gd name="connsiteX14" fmla="*/ 146753 w 361049"/>
                  <a:gd name="connsiteY14" fmla="*/ 50378 h 183710"/>
                  <a:gd name="connsiteX15" fmla="*/ 127567 w 361049"/>
                  <a:gd name="connsiteY15" fmla="*/ 52867 h 183710"/>
                  <a:gd name="connsiteX16" fmla="*/ 104979 w 361049"/>
                  <a:gd name="connsiteY16" fmla="*/ 56535 h 183710"/>
                  <a:gd name="connsiteX17" fmla="*/ 87718 w 361049"/>
                  <a:gd name="connsiteY17" fmla="*/ 69849 h 183710"/>
                  <a:gd name="connsiteX18" fmla="*/ 78478 w 361049"/>
                  <a:gd name="connsiteY18" fmla="*/ 89674 h 183710"/>
                  <a:gd name="connsiteX19" fmla="*/ 70649 w 361049"/>
                  <a:gd name="connsiteY19" fmla="*/ 107287 h 183710"/>
                  <a:gd name="connsiteX20" fmla="*/ 55955 w 361049"/>
                  <a:gd name="connsiteY20" fmla="*/ 119756 h 183710"/>
                  <a:gd name="connsiteX21" fmla="*/ 34266 w 361049"/>
                  <a:gd name="connsiteY21" fmla="*/ 137831 h 183710"/>
                  <a:gd name="connsiteX22" fmla="*/ 22138 w 361049"/>
                  <a:gd name="connsiteY22" fmla="*/ 163289 h 183710"/>
                  <a:gd name="connsiteX23" fmla="*/ 77515 w 361049"/>
                  <a:gd name="connsiteY23" fmla="*/ 163289 h 183710"/>
                  <a:gd name="connsiteX24" fmla="*/ 77515 w 361049"/>
                  <a:gd name="connsiteY24" fmla="*/ 183711 h 183710"/>
                  <a:gd name="connsiteX25" fmla="*/ 0 w 361049"/>
                  <a:gd name="connsiteY25" fmla="*/ 183711 h 183710"/>
                  <a:gd name="connsiteX26" fmla="*/ 770 w 361049"/>
                  <a:gd name="connsiteY26" fmla="*/ 173072 h 183710"/>
                  <a:gd name="connsiteX27" fmla="*/ 14438 w 361049"/>
                  <a:gd name="connsiteY27" fmla="*/ 131587 h 183710"/>
                  <a:gd name="connsiteX28" fmla="*/ 46778 w 361049"/>
                  <a:gd name="connsiteY28" fmla="*/ 102269 h 183710"/>
                  <a:gd name="connsiteX29" fmla="*/ 54799 w 361049"/>
                  <a:gd name="connsiteY29" fmla="*/ 95453 h 183710"/>
                  <a:gd name="connsiteX30" fmla="*/ 59227 w 361049"/>
                  <a:gd name="connsiteY30" fmla="*/ 85883 h 183710"/>
                  <a:gd name="connsiteX31" fmla="*/ 72125 w 361049"/>
                  <a:gd name="connsiteY31" fmla="*/ 57521 h 183710"/>
                  <a:gd name="connsiteX32" fmla="*/ 96701 w 361049"/>
                  <a:gd name="connsiteY32" fmla="*/ 38437 h 183710"/>
                  <a:gd name="connsiteX33" fmla="*/ 129043 w 361049"/>
                  <a:gd name="connsiteY33" fmla="*/ 33179 h 183710"/>
                  <a:gd name="connsiteX34" fmla="*/ 139374 w 361049"/>
                  <a:gd name="connsiteY34" fmla="*/ 31927 h 183710"/>
                  <a:gd name="connsiteX35" fmla="*/ 148100 w 361049"/>
                  <a:gd name="connsiteY35" fmla="*/ 26087 h 183710"/>
                  <a:gd name="connsiteX36" fmla="*/ 180377 w 361049"/>
                  <a:gd name="connsiteY36" fmla="*/ 4683 h 183710"/>
                  <a:gd name="connsiteX37" fmla="*/ 218878 w 361049"/>
                  <a:gd name="connsiteY37" fmla="*/ 822 h 183710"/>
                  <a:gd name="connsiteX38" fmla="*/ 254813 w 361049"/>
                  <a:gd name="connsiteY38" fmla="*/ 15393 h 183710"/>
                  <a:gd name="connsiteX39" fmla="*/ 279774 w 361049"/>
                  <a:gd name="connsiteY39" fmla="*/ 45041 h 183710"/>
                  <a:gd name="connsiteX40" fmla="*/ 286640 w 361049"/>
                  <a:gd name="connsiteY40" fmla="*/ 52972 h 183710"/>
                  <a:gd name="connsiteX41" fmla="*/ 296265 w 361049"/>
                  <a:gd name="connsiteY41" fmla="*/ 57269 h 183710"/>
                  <a:gd name="connsiteX42" fmla="*/ 330339 w 361049"/>
                  <a:gd name="connsiteY42" fmla="*/ 73652 h 183710"/>
                  <a:gd name="connsiteX43" fmla="*/ 353504 w 361049"/>
                  <a:gd name="connsiteY43" fmla="*/ 103541 h 183710"/>
                  <a:gd name="connsiteX44" fmla="*/ 361012 w 361049"/>
                  <a:gd name="connsiteY44" fmla="*/ 140664 h 183710"/>
                  <a:gd name="connsiteX45" fmla="*/ 351129 w 361049"/>
                  <a:gd name="connsiteY45" fmla="*/ 177229 h 18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61049" h="183710">
                    <a:moveTo>
                      <a:pt x="351129" y="177841"/>
                    </a:moveTo>
                    <a:lnTo>
                      <a:pt x="348370" y="183099"/>
                    </a:lnTo>
                    <a:lnTo>
                      <a:pt x="299538" y="183099"/>
                    </a:lnTo>
                    <a:lnTo>
                      <a:pt x="299538" y="163289"/>
                    </a:lnTo>
                    <a:lnTo>
                      <a:pt x="336178" y="163289"/>
                    </a:lnTo>
                    <a:cubicBezTo>
                      <a:pt x="341953" y="149513"/>
                      <a:pt x="342659" y="134119"/>
                      <a:pt x="338232" y="119853"/>
                    </a:cubicBezTo>
                    <a:cubicBezTo>
                      <a:pt x="333740" y="105587"/>
                      <a:pt x="324371" y="93375"/>
                      <a:pt x="311730" y="85394"/>
                    </a:cubicBezTo>
                    <a:cubicBezTo>
                      <a:pt x="305698" y="81483"/>
                      <a:pt x="299025" y="78706"/>
                      <a:pt x="291966" y="77201"/>
                    </a:cubicBezTo>
                    <a:cubicBezTo>
                      <a:pt x="285549" y="75809"/>
                      <a:pt x="279581" y="72984"/>
                      <a:pt x="274384" y="68940"/>
                    </a:cubicBezTo>
                    <a:cubicBezTo>
                      <a:pt x="269250" y="64895"/>
                      <a:pt x="265079" y="59735"/>
                      <a:pt x="262192" y="53845"/>
                    </a:cubicBezTo>
                    <a:cubicBezTo>
                      <a:pt x="257764" y="44996"/>
                      <a:pt x="251283" y="37349"/>
                      <a:pt x="243326" y="31560"/>
                    </a:cubicBezTo>
                    <a:cubicBezTo>
                      <a:pt x="235305" y="25771"/>
                      <a:pt x="226001" y="22012"/>
                      <a:pt x="216247" y="20605"/>
                    </a:cubicBezTo>
                    <a:cubicBezTo>
                      <a:pt x="206494" y="19198"/>
                      <a:pt x="196548" y="20186"/>
                      <a:pt x="187243" y="23483"/>
                    </a:cubicBezTo>
                    <a:cubicBezTo>
                      <a:pt x="177939" y="26781"/>
                      <a:pt x="169532" y="32290"/>
                      <a:pt x="162859" y="39538"/>
                    </a:cubicBezTo>
                    <a:cubicBezTo>
                      <a:pt x="158367" y="44353"/>
                      <a:pt x="152913" y="48064"/>
                      <a:pt x="146753" y="50378"/>
                    </a:cubicBezTo>
                    <a:cubicBezTo>
                      <a:pt x="140657" y="52691"/>
                      <a:pt x="134047" y="53544"/>
                      <a:pt x="127567" y="52867"/>
                    </a:cubicBezTo>
                    <a:cubicBezTo>
                      <a:pt x="119866" y="52116"/>
                      <a:pt x="112102" y="53381"/>
                      <a:pt x="104979" y="56535"/>
                    </a:cubicBezTo>
                    <a:cubicBezTo>
                      <a:pt x="98241" y="59511"/>
                      <a:pt x="92274" y="64079"/>
                      <a:pt x="87718" y="69849"/>
                    </a:cubicBezTo>
                    <a:cubicBezTo>
                      <a:pt x="83098" y="75619"/>
                      <a:pt x="79954" y="82421"/>
                      <a:pt x="78478" y="89674"/>
                    </a:cubicBezTo>
                    <a:cubicBezTo>
                      <a:pt x="77194" y="96062"/>
                      <a:pt x="74564" y="102080"/>
                      <a:pt x="70649" y="107287"/>
                    </a:cubicBezTo>
                    <a:cubicBezTo>
                      <a:pt x="66735" y="112493"/>
                      <a:pt x="61666" y="116754"/>
                      <a:pt x="55955" y="119756"/>
                    </a:cubicBezTo>
                    <a:cubicBezTo>
                      <a:pt x="47484" y="124154"/>
                      <a:pt x="40105" y="130319"/>
                      <a:pt x="34266" y="137831"/>
                    </a:cubicBezTo>
                    <a:cubicBezTo>
                      <a:pt x="28426" y="145344"/>
                      <a:pt x="24319" y="154026"/>
                      <a:pt x="22138" y="163289"/>
                    </a:cubicBezTo>
                    <a:lnTo>
                      <a:pt x="77515" y="163289"/>
                    </a:lnTo>
                    <a:lnTo>
                      <a:pt x="77515" y="183711"/>
                    </a:lnTo>
                    <a:lnTo>
                      <a:pt x="0" y="183711"/>
                    </a:lnTo>
                    <a:lnTo>
                      <a:pt x="770" y="173072"/>
                    </a:lnTo>
                    <a:cubicBezTo>
                      <a:pt x="1668" y="158290"/>
                      <a:pt x="6353" y="143997"/>
                      <a:pt x="14438" y="131587"/>
                    </a:cubicBezTo>
                    <a:cubicBezTo>
                      <a:pt x="22523" y="119176"/>
                      <a:pt x="33624" y="109075"/>
                      <a:pt x="46778" y="102269"/>
                    </a:cubicBezTo>
                    <a:cubicBezTo>
                      <a:pt x="49922" y="100609"/>
                      <a:pt x="52618" y="98283"/>
                      <a:pt x="54799" y="95453"/>
                    </a:cubicBezTo>
                    <a:cubicBezTo>
                      <a:pt x="56917" y="92623"/>
                      <a:pt x="58457" y="89357"/>
                      <a:pt x="59227" y="85883"/>
                    </a:cubicBezTo>
                    <a:cubicBezTo>
                      <a:pt x="61152" y="75522"/>
                      <a:pt x="65580" y="65787"/>
                      <a:pt x="72125" y="57521"/>
                    </a:cubicBezTo>
                    <a:cubicBezTo>
                      <a:pt x="78606" y="49255"/>
                      <a:pt x="87076" y="42704"/>
                      <a:pt x="96701" y="38437"/>
                    </a:cubicBezTo>
                    <a:cubicBezTo>
                      <a:pt x="106840" y="33905"/>
                      <a:pt x="118005" y="32093"/>
                      <a:pt x="129043" y="33179"/>
                    </a:cubicBezTo>
                    <a:cubicBezTo>
                      <a:pt x="132507" y="33589"/>
                      <a:pt x="136101" y="33160"/>
                      <a:pt x="139374" y="31927"/>
                    </a:cubicBezTo>
                    <a:cubicBezTo>
                      <a:pt x="142711" y="30694"/>
                      <a:pt x="145662" y="28692"/>
                      <a:pt x="148100" y="26087"/>
                    </a:cubicBezTo>
                    <a:cubicBezTo>
                      <a:pt x="156956" y="16430"/>
                      <a:pt x="168057" y="9085"/>
                      <a:pt x="180377" y="4683"/>
                    </a:cubicBezTo>
                    <a:cubicBezTo>
                      <a:pt x="192697" y="281"/>
                      <a:pt x="205916" y="-1045"/>
                      <a:pt x="218878" y="822"/>
                    </a:cubicBezTo>
                    <a:cubicBezTo>
                      <a:pt x="231841" y="2688"/>
                      <a:pt x="244160" y="7689"/>
                      <a:pt x="254813" y="15393"/>
                    </a:cubicBezTo>
                    <a:cubicBezTo>
                      <a:pt x="265401" y="23098"/>
                      <a:pt x="273935" y="33273"/>
                      <a:pt x="279774" y="45041"/>
                    </a:cubicBezTo>
                    <a:cubicBezTo>
                      <a:pt x="281443" y="48154"/>
                      <a:pt x="283817" y="50861"/>
                      <a:pt x="286640" y="52972"/>
                    </a:cubicBezTo>
                    <a:cubicBezTo>
                      <a:pt x="289528" y="55084"/>
                      <a:pt x="292801" y="56550"/>
                      <a:pt x="296265" y="57269"/>
                    </a:cubicBezTo>
                    <a:cubicBezTo>
                      <a:pt x="308714" y="60014"/>
                      <a:pt x="320393" y="65623"/>
                      <a:pt x="330339" y="73652"/>
                    </a:cubicBezTo>
                    <a:cubicBezTo>
                      <a:pt x="340285" y="81681"/>
                      <a:pt x="348178" y="91912"/>
                      <a:pt x="353504" y="103541"/>
                    </a:cubicBezTo>
                    <a:cubicBezTo>
                      <a:pt x="358829" y="115170"/>
                      <a:pt x="361396" y="127877"/>
                      <a:pt x="361012" y="140664"/>
                    </a:cubicBezTo>
                    <a:cubicBezTo>
                      <a:pt x="360562" y="153451"/>
                      <a:pt x="357225" y="165968"/>
                      <a:pt x="351129" y="177229"/>
                    </a:cubicBezTo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427DE1-8E9C-0D43-9DB5-4D1758F86B5E}"/>
                </a:ext>
              </a:extLst>
            </p:cNvPr>
            <p:cNvSpPr txBox="1"/>
            <p:nvPr/>
          </p:nvSpPr>
          <p:spPr>
            <a:xfrm>
              <a:off x="8239923" y="2102073"/>
              <a:ext cx="192302" cy="59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pc="0" baseline="0" dirty="0">
                  <a:solidFill>
                    <a:schemeClr val="bg1"/>
                  </a:solidFill>
                  <a:latin typeface="Oracle Sans"/>
                  <a:cs typeface="Oracle Sans"/>
                  <a:sym typeface="Oracle Sans"/>
                  <a:rtl val="0"/>
                </a:rPr>
                <a:t>Exadata</a:t>
              </a:r>
            </a:p>
          </p:txBody>
        </p:sp>
      </p:grpSp>
      <p:grpSp>
        <p:nvGrpSpPr>
          <p:cNvPr id="17" name="Graphic 2">
            <a:extLst>
              <a:ext uri="{FF2B5EF4-FFF2-40B4-BE49-F238E27FC236}">
                <a16:creationId xmlns:a16="http://schemas.microsoft.com/office/drawing/2014/main" id="{C15447B9-B5AB-6948-89DA-C90985E9DC03}"/>
              </a:ext>
            </a:extLst>
          </p:cNvPr>
          <p:cNvGrpSpPr/>
          <p:nvPr/>
        </p:nvGrpSpPr>
        <p:grpSpPr>
          <a:xfrm>
            <a:off x="5972794" y="3429000"/>
            <a:ext cx="783126" cy="873263"/>
            <a:chOff x="1943943" y="1582905"/>
            <a:chExt cx="459696" cy="513347"/>
          </a:xfrm>
        </p:grpSpPr>
        <p:sp>
          <p:nvSpPr>
            <p:cNvPr id="18" name="Freeform: Shape 674">
              <a:extLst>
                <a:ext uri="{FF2B5EF4-FFF2-40B4-BE49-F238E27FC236}">
                  <a16:creationId xmlns:a16="http://schemas.microsoft.com/office/drawing/2014/main" id="{70CCBA4D-3D4B-6F41-8B09-59367A4CD20B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675">
              <a:extLst>
                <a:ext uri="{FF2B5EF4-FFF2-40B4-BE49-F238E27FC236}">
                  <a16:creationId xmlns:a16="http://schemas.microsoft.com/office/drawing/2014/main" id="{1EAA9064-3B69-3D4B-AB8C-3E2842F59A56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676">
              <a:extLst>
                <a:ext uri="{FF2B5EF4-FFF2-40B4-BE49-F238E27FC236}">
                  <a16:creationId xmlns:a16="http://schemas.microsoft.com/office/drawing/2014/main" id="{1070C0B0-3188-1C46-9286-3283378E2F52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own Arrow Callout 1">
            <a:extLst>
              <a:ext uri="{FF2B5EF4-FFF2-40B4-BE49-F238E27FC236}">
                <a16:creationId xmlns:a16="http://schemas.microsoft.com/office/drawing/2014/main" id="{E0195CF0-1D13-EB46-9D4D-EC63BE934428}"/>
              </a:ext>
            </a:extLst>
          </p:cNvPr>
          <p:cNvSpPr/>
          <p:nvPr/>
        </p:nvSpPr>
        <p:spPr>
          <a:xfrm>
            <a:off x="4532243" y="2243397"/>
            <a:ext cx="3664229" cy="1185603"/>
          </a:xfrm>
          <a:prstGeom prst="down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 Database </a:t>
            </a:r>
          </a:p>
        </p:txBody>
      </p:sp>
      <p:grpSp>
        <p:nvGrpSpPr>
          <p:cNvPr id="21" name="Graphic 2">
            <a:extLst>
              <a:ext uri="{FF2B5EF4-FFF2-40B4-BE49-F238E27FC236}">
                <a16:creationId xmlns:a16="http://schemas.microsoft.com/office/drawing/2014/main" id="{4F06C8AB-7777-FF4A-8929-C42CA5FA50CE}"/>
              </a:ext>
            </a:extLst>
          </p:cNvPr>
          <p:cNvGrpSpPr/>
          <p:nvPr/>
        </p:nvGrpSpPr>
        <p:grpSpPr>
          <a:xfrm>
            <a:off x="4625321" y="3449798"/>
            <a:ext cx="783126" cy="873263"/>
            <a:chOff x="1943943" y="1582905"/>
            <a:chExt cx="459696" cy="513347"/>
          </a:xfrm>
        </p:grpSpPr>
        <p:sp>
          <p:nvSpPr>
            <p:cNvPr id="22" name="Freeform: Shape 674">
              <a:extLst>
                <a:ext uri="{FF2B5EF4-FFF2-40B4-BE49-F238E27FC236}">
                  <a16:creationId xmlns:a16="http://schemas.microsoft.com/office/drawing/2014/main" id="{7B92CFFF-DBD9-A54F-8338-B449C52E5618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675">
              <a:extLst>
                <a:ext uri="{FF2B5EF4-FFF2-40B4-BE49-F238E27FC236}">
                  <a16:creationId xmlns:a16="http://schemas.microsoft.com/office/drawing/2014/main" id="{1E5F6230-BD12-5A49-9D1B-602CB8BDDD18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676">
              <a:extLst>
                <a:ext uri="{FF2B5EF4-FFF2-40B4-BE49-F238E27FC236}">
                  <a16:creationId xmlns:a16="http://schemas.microsoft.com/office/drawing/2014/main" id="{44DB4275-B363-A642-901A-BC1549886227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1038C74A-BBA4-434D-9949-5546B4DAD80D}"/>
              </a:ext>
            </a:extLst>
          </p:cNvPr>
          <p:cNvGrpSpPr/>
          <p:nvPr/>
        </p:nvGrpSpPr>
        <p:grpSpPr>
          <a:xfrm>
            <a:off x="7360502" y="3402879"/>
            <a:ext cx="783126" cy="873263"/>
            <a:chOff x="1943943" y="1582905"/>
            <a:chExt cx="459696" cy="513347"/>
          </a:xfrm>
        </p:grpSpPr>
        <p:sp>
          <p:nvSpPr>
            <p:cNvPr id="26" name="Freeform: Shape 674">
              <a:extLst>
                <a:ext uri="{FF2B5EF4-FFF2-40B4-BE49-F238E27FC236}">
                  <a16:creationId xmlns:a16="http://schemas.microsoft.com/office/drawing/2014/main" id="{D56599F1-8DCB-7A48-BAC0-21A028279158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675">
              <a:extLst>
                <a:ext uri="{FF2B5EF4-FFF2-40B4-BE49-F238E27FC236}">
                  <a16:creationId xmlns:a16="http://schemas.microsoft.com/office/drawing/2014/main" id="{A6C52F8D-44C8-3D4E-AFDF-CD0F2EF34E02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676">
              <a:extLst>
                <a:ext uri="{FF2B5EF4-FFF2-40B4-BE49-F238E27FC236}">
                  <a16:creationId xmlns:a16="http://schemas.microsoft.com/office/drawing/2014/main" id="{8751B501-C284-E04C-87ED-8AA7EB32C0D2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own Arrow 2">
            <a:extLst>
              <a:ext uri="{FF2B5EF4-FFF2-40B4-BE49-F238E27FC236}">
                <a16:creationId xmlns:a16="http://schemas.microsoft.com/office/drawing/2014/main" id="{FA62885C-BB81-1349-B664-FE36109CB7A2}"/>
              </a:ext>
            </a:extLst>
          </p:cNvPr>
          <p:cNvSpPr/>
          <p:nvPr/>
        </p:nvSpPr>
        <p:spPr>
          <a:xfrm>
            <a:off x="4810539" y="3011557"/>
            <a:ext cx="577083" cy="45903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AC482733-F58D-D342-91CB-D9650EF484CB}"/>
              </a:ext>
            </a:extLst>
          </p:cNvPr>
          <p:cNvSpPr/>
          <p:nvPr/>
        </p:nvSpPr>
        <p:spPr>
          <a:xfrm>
            <a:off x="7381327" y="3008798"/>
            <a:ext cx="577083" cy="45903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50BB9D-E42C-4540-A6D9-49BD71DC4AF3}"/>
              </a:ext>
            </a:extLst>
          </p:cNvPr>
          <p:cNvSpPr txBox="1"/>
          <p:nvPr/>
        </p:nvSpPr>
        <p:spPr>
          <a:xfrm>
            <a:off x="4610196" y="4343859"/>
            <a:ext cx="795131" cy="30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OLTP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07146D-1895-A443-812D-AD02D630AC8D}"/>
              </a:ext>
            </a:extLst>
          </p:cNvPr>
          <p:cNvSpPr txBox="1"/>
          <p:nvPr/>
        </p:nvSpPr>
        <p:spPr>
          <a:xfrm>
            <a:off x="6023113" y="4297521"/>
            <a:ext cx="795131" cy="30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OLTP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C783B-E351-2448-A0AB-3D51588EA02F}"/>
              </a:ext>
            </a:extLst>
          </p:cNvPr>
          <p:cNvSpPr txBox="1"/>
          <p:nvPr/>
        </p:nvSpPr>
        <p:spPr>
          <a:xfrm>
            <a:off x="7380911" y="4276142"/>
            <a:ext cx="104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DWH</a:t>
            </a:r>
          </a:p>
        </p:txBody>
      </p:sp>
    </p:spTree>
    <p:extLst>
      <p:ext uri="{BB962C8B-B14F-4D97-AF65-F5344CB8AC3E}">
        <p14:creationId xmlns:p14="http://schemas.microsoft.com/office/powerpoint/2010/main" val="3728659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0610700" cy="11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buFontTx/>
            </a:pPr>
            <a:r>
              <a:rPr lang="nb-NO" dirty="0"/>
              <a:t>Challenges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169B251-6DB9-874B-96B3-00D08AE83A3A}"/>
              </a:ext>
            </a:extLst>
          </p:cNvPr>
          <p:cNvSpPr txBox="1">
            <a:spLocks/>
          </p:cNvSpPr>
          <p:nvPr/>
        </p:nvSpPr>
        <p:spPr>
          <a:xfrm>
            <a:off x="540000" y="1926934"/>
            <a:ext cx="4300483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Datawarehouse reports are running slow.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Real Time Reports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Using DB link to read from OLTP which resulted in very slow process. 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Datawarehouse developers have limited access to use OLTP Database.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Source and Target are in same CDB , Lag should not be more than 10sec.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Database resides on Exadata RAC with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Dataguard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Configuration.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Complex and Customize requirements by customer.</a:t>
            </a: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pPr marL="0" indent="0">
              <a:buClrTx/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6C3D2-C9E7-8E47-93F4-C10DCD86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13" y="1567543"/>
            <a:ext cx="6755841" cy="38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A42C6-1F7C-3C48-85F0-C6D814E1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64" y="2142305"/>
            <a:ext cx="5380433" cy="2690951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4D8A7C-C8D8-3149-A6D3-65C040D3CABA}"/>
              </a:ext>
            </a:extLst>
          </p:cNvPr>
          <p:cNvSpPr txBox="1">
            <a:spLocks/>
          </p:cNvSpPr>
          <p:nvPr/>
        </p:nvSpPr>
        <p:spPr>
          <a:xfrm>
            <a:off x="957453" y="1837678"/>
            <a:ext cx="4300483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Use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to extract data from OLTP to OLAP in real time.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Configured DBFS for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configuration and trail files for high availability and good performance.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Configured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process to handle complex operations (use of function , column mapping and etc)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Query resulted in 80 times better performance.</a:t>
            </a: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 </a:t>
            </a:r>
          </a:p>
          <a:p>
            <a:pPr marL="0" indent="0">
              <a:buClrTx/>
              <a:buNone/>
            </a:pPr>
            <a:endParaRPr lang="en-US" sz="2200" dirty="0"/>
          </a:p>
        </p:txBody>
      </p:sp>
      <p:sp>
        <p:nvSpPr>
          <p:cNvPr id="6" name="Google Shape;485;gd8244f5965_0_0">
            <a:extLst>
              <a:ext uri="{FF2B5EF4-FFF2-40B4-BE49-F238E27FC236}">
                <a16:creationId xmlns:a16="http://schemas.microsoft.com/office/drawing/2014/main" id="{74E682C1-E95D-B94B-BBF9-4A39918A7F98}"/>
              </a:ext>
            </a:extLst>
          </p:cNvPr>
          <p:cNvSpPr txBox="1">
            <a:spLocks/>
          </p:cNvSpPr>
          <p:nvPr/>
        </p:nvSpPr>
        <p:spPr>
          <a:xfrm>
            <a:off x="517515" y="345128"/>
            <a:ext cx="10610700" cy="11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buFontTx/>
            </a:pPr>
            <a:r>
              <a:rPr lang="nb-NO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94634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7;p6">
            <a:extLst>
              <a:ext uri="{FF2B5EF4-FFF2-40B4-BE49-F238E27FC236}">
                <a16:creationId xmlns:a16="http://schemas.microsoft.com/office/drawing/2014/main" id="{0D9F921F-B98A-524F-AD62-5EF6202BE19C}"/>
              </a:ext>
            </a:extLst>
          </p:cNvPr>
          <p:cNvSpPr txBox="1">
            <a:spLocks/>
          </p:cNvSpPr>
          <p:nvPr/>
        </p:nvSpPr>
        <p:spPr>
          <a:xfrm>
            <a:off x="790587" y="370076"/>
            <a:ext cx="10610826" cy="11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500"/>
              <a:buFont typeface="Arial"/>
              <a:buNone/>
            </a:pPr>
            <a:r>
              <a:rPr lang="en-US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Architecture</a:t>
            </a:r>
            <a:endParaRPr lang="nb-NO" dirty="0"/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0444B4F5-0EE6-6E4E-A49C-79E512A0C1D0}"/>
              </a:ext>
            </a:extLst>
          </p:cNvPr>
          <p:cNvGrpSpPr/>
          <p:nvPr/>
        </p:nvGrpSpPr>
        <p:grpSpPr>
          <a:xfrm>
            <a:off x="1095147" y="2243399"/>
            <a:ext cx="1678695" cy="2929859"/>
            <a:chOff x="8216766" y="1582905"/>
            <a:chExt cx="386408" cy="567056"/>
          </a:xfrm>
        </p:grpSpPr>
        <p:grpSp>
          <p:nvGrpSpPr>
            <p:cNvPr id="5" name="Graphic 2">
              <a:extLst>
                <a:ext uri="{FF2B5EF4-FFF2-40B4-BE49-F238E27FC236}">
                  <a16:creationId xmlns:a16="http://schemas.microsoft.com/office/drawing/2014/main" id="{28DA31F5-CD16-2947-98C7-C5DC31CA3A99}"/>
                </a:ext>
              </a:extLst>
            </p:cNvPr>
            <p:cNvGrpSpPr/>
            <p:nvPr/>
          </p:nvGrpSpPr>
          <p:grpSpPr>
            <a:xfrm>
              <a:off x="8216766" y="1582905"/>
              <a:ext cx="386408" cy="513347"/>
              <a:chOff x="8216766" y="1582905"/>
              <a:chExt cx="386408" cy="513347"/>
            </a:xfrm>
          </p:grpSpPr>
          <p:sp>
            <p:nvSpPr>
              <p:cNvPr id="11" name="Freeform: Shape 798">
                <a:extLst>
                  <a:ext uri="{FF2B5EF4-FFF2-40B4-BE49-F238E27FC236}">
                    <a16:creationId xmlns:a16="http://schemas.microsoft.com/office/drawing/2014/main" id="{FCF8FDF1-8AF2-FF4C-B005-9751606D8EA8}"/>
                  </a:ext>
                </a:extLst>
              </p:cNvPr>
              <p:cNvSpPr/>
              <p:nvPr/>
            </p:nvSpPr>
            <p:spPr>
              <a:xfrm>
                <a:off x="8223375" y="1589018"/>
                <a:ext cx="373438" cy="501484"/>
              </a:xfrm>
              <a:custGeom>
                <a:avLst/>
                <a:gdLst>
                  <a:gd name="connsiteX0" fmla="*/ 70264 w 373438"/>
                  <a:gd name="connsiteY0" fmla="*/ 501485 h 501484"/>
                  <a:gd name="connsiteX1" fmla="*/ 70264 w 373438"/>
                  <a:gd name="connsiteY1" fmla="*/ 481676 h 501484"/>
                  <a:gd name="connsiteX2" fmla="*/ 90990 w 373438"/>
                  <a:gd name="connsiteY2" fmla="*/ 471768 h 501484"/>
                  <a:gd name="connsiteX3" fmla="*/ 90990 w 373438"/>
                  <a:gd name="connsiteY3" fmla="*/ 195043 h 501484"/>
                  <a:gd name="connsiteX4" fmla="*/ 0 w 373438"/>
                  <a:gd name="connsiteY4" fmla="*/ 195043 h 501484"/>
                  <a:gd name="connsiteX5" fmla="*/ 1219 w 373438"/>
                  <a:gd name="connsiteY5" fmla="*/ 177312 h 501484"/>
                  <a:gd name="connsiteX6" fmla="*/ 15914 w 373438"/>
                  <a:gd name="connsiteY6" fmla="*/ 133429 h 501484"/>
                  <a:gd name="connsiteX7" fmla="*/ 49987 w 373438"/>
                  <a:gd name="connsiteY7" fmla="*/ 102230 h 501484"/>
                  <a:gd name="connsiteX8" fmla="*/ 56019 w 373438"/>
                  <a:gd name="connsiteY8" fmla="*/ 97150 h 501484"/>
                  <a:gd name="connsiteX9" fmla="*/ 59292 w 373438"/>
                  <a:gd name="connsiteY9" fmla="*/ 90001 h 501484"/>
                  <a:gd name="connsiteX10" fmla="*/ 73922 w 373438"/>
                  <a:gd name="connsiteY10" fmla="*/ 59149 h 501484"/>
                  <a:gd name="connsiteX11" fmla="*/ 101129 w 373438"/>
                  <a:gd name="connsiteY11" fmla="*/ 38642 h 501484"/>
                  <a:gd name="connsiteX12" fmla="*/ 129813 w 373438"/>
                  <a:gd name="connsiteY12" fmla="*/ 32650 h 501484"/>
                  <a:gd name="connsiteX13" fmla="*/ 136551 w 373438"/>
                  <a:gd name="connsiteY13" fmla="*/ 32650 h 501484"/>
                  <a:gd name="connsiteX14" fmla="*/ 138282 w 373438"/>
                  <a:gd name="connsiteY14" fmla="*/ 32650 h 501484"/>
                  <a:gd name="connsiteX15" fmla="*/ 144892 w 373438"/>
                  <a:gd name="connsiteY15" fmla="*/ 31341 h 501484"/>
                  <a:gd name="connsiteX16" fmla="*/ 150475 w 373438"/>
                  <a:gd name="connsiteY16" fmla="*/ 27392 h 501484"/>
                  <a:gd name="connsiteX17" fmla="*/ 179415 w 373438"/>
                  <a:gd name="connsiteY17" fmla="*/ 7100 h 501484"/>
                  <a:gd name="connsiteX18" fmla="*/ 214066 w 373438"/>
                  <a:gd name="connsiteY18" fmla="*/ 1 h 501484"/>
                  <a:gd name="connsiteX19" fmla="*/ 259818 w 373438"/>
                  <a:gd name="connsiteY19" fmla="*/ 12928 h 501484"/>
                  <a:gd name="connsiteX20" fmla="*/ 291774 w 373438"/>
                  <a:gd name="connsiteY20" fmla="*/ 48180 h 501484"/>
                  <a:gd name="connsiteX21" fmla="*/ 296843 w 373438"/>
                  <a:gd name="connsiteY21" fmla="*/ 54315 h 501484"/>
                  <a:gd name="connsiteX22" fmla="*/ 303966 w 373438"/>
                  <a:gd name="connsiteY22" fmla="*/ 57718 h 501484"/>
                  <a:gd name="connsiteX23" fmla="*/ 332072 w 373438"/>
                  <a:gd name="connsiteY23" fmla="*/ 69947 h 501484"/>
                  <a:gd name="connsiteX24" fmla="*/ 370508 w 373438"/>
                  <a:gd name="connsiteY24" fmla="*/ 122498 h 501484"/>
                  <a:gd name="connsiteX25" fmla="*/ 362936 w 373438"/>
                  <a:gd name="connsiteY25" fmla="*/ 187217 h 501484"/>
                  <a:gd name="connsiteX26" fmla="*/ 358445 w 373438"/>
                  <a:gd name="connsiteY26" fmla="*/ 195655 h 501484"/>
                  <a:gd name="connsiteX27" fmla="*/ 300116 w 373438"/>
                  <a:gd name="connsiteY27" fmla="*/ 195655 h 501484"/>
                  <a:gd name="connsiteX28" fmla="*/ 300116 w 373438"/>
                  <a:gd name="connsiteY28" fmla="*/ 471768 h 501484"/>
                  <a:gd name="connsiteX29" fmla="*/ 320201 w 373438"/>
                  <a:gd name="connsiteY29" fmla="*/ 481676 h 501484"/>
                  <a:gd name="connsiteX30" fmla="*/ 320201 w 373438"/>
                  <a:gd name="connsiteY30" fmla="*/ 501485 h 501484"/>
                  <a:gd name="connsiteX31" fmla="*/ 70264 w 373438"/>
                  <a:gd name="connsiteY31" fmla="*/ 501485 h 50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438" h="501484">
                    <a:moveTo>
                      <a:pt x="70264" y="501485"/>
                    </a:moveTo>
                    <a:lnTo>
                      <a:pt x="70264" y="481676"/>
                    </a:lnTo>
                    <a:lnTo>
                      <a:pt x="90990" y="471768"/>
                    </a:lnTo>
                    <a:lnTo>
                      <a:pt x="90990" y="195043"/>
                    </a:lnTo>
                    <a:lnTo>
                      <a:pt x="0" y="195043"/>
                    </a:lnTo>
                    <a:lnTo>
                      <a:pt x="1219" y="177312"/>
                    </a:lnTo>
                    <a:cubicBezTo>
                      <a:pt x="2310" y="161671"/>
                      <a:pt x="7315" y="146567"/>
                      <a:pt x="15914" y="133429"/>
                    </a:cubicBezTo>
                    <a:cubicBezTo>
                      <a:pt x="24448" y="120291"/>
                      <a:pt x="36191" y="109553"/>
                      <a:pt x="49987" y="102230"/>
                    </a:cubicBezTo>
                    <a:cubicBezTo>
                      <a:pt x="52361" y="100998"/>
                      <a:pt x="54415" y="99264"/>
                      <a:pt x="56019" y="97150"/>
                    </a:cubicBezTo>
                    <a:cubicBezTo>
                      <a:pt x="57623" y="95037"/>
                      <a:pt x="58714" y="92596"/>
                      <a:pt x="59292" y="90001"/>
                    </a:cubicBezTo>
                    <a:cubicBezTo>
                      <a:pt x="61602" y="78683"/>
                      <a:pt x="66607" y="68095"/>
                      <a:pt x="73922" y="59149"/>
                    </a:cubicBezTo>
                    <a:cubicBezTo>
                      <a:pt x="81173" y="50202"/>
                      <a:pt x="90542" y="43164"/>
                      <a:pt x="101129" y="38642"/>
                    </a:cubicBezTo>
                    <a:cubicBezTo>
                      <a:pt x="110177" y="34707"/>
                      <a:pt x="119930" y="32668"/>
                      <a:pt x="129813" y="32650"/>
                    </a:cubicBezTo>
                    <a:cubicBezTo>
                      <a:pt x="132058" y="32527"/>
                      <a:pt x="134304" y="32527"/>
                      <a:pt x="136551" y="32650"/>
                    </a:cubicBezTo>
                    <a:lnTo>
                      <a:pt x="138282" y="32650"/>
                    </a:lnTo>
                    <a:cubicBezTo>
                      <a:pt x="140529" y="32694"/>
                      <a:pt x="142839" y="32247"/>
                      <a:pt x="144892" y="31341"/>
                    </a:cubicBezTo>
                    <a:cubicBezTo>
                      <a:pt x="147009" y="30434"/>
                      <a:pt x="148935" y="29088"/>
                      <a:pt x="150475" y="27392"/>
                    </a:cubicBezTo>
                    <a:cubicBezTo>
                      <a:pt x="158624" y="18717"/>
                      <a:pt x="168506" y="11811"/>
                      <a:pt x="179415" y="7100"/>
                    </a:cubicBezTo>
                    <a:cubicBezTo>
                      <a:pt x="190387" y="2389"/>
                      <a:pt x="202131" y="-27"/>
                      <a:pt x="214066" y="1"/>
                    </a:cubicBezTo>
                    <a:cubicBezTo>
                      <a:pt x="230236" y="-69"/>
                      <a:pt x="246086" y="4410"/>
                      <a:pt x="259818" y="12928"/>
                    </a:cubicBezTo>
                    <a:cubicBezTo>
                      <a:pt x="273550" y="21446"/>
                      <a:pt x="284651" y="33660"/>
                      <a:pt x="291774" y="48180"/>
                    </a:cubicBezTo>
                    <a:cubicBezTo>
                      <a:pt x="292992" y="50572"/>
                      <a:pt x="294725" y="52666"/>
                      <a:pt x="296843" y="54315"/>
                    </a:cubicBezTo>
                    <a:cubicBezTo>
                      <a:pt x="298960" y="55964"/>
                      <a:pt x="301399" y="57126"/>
                      <a:pt x="303966" y="57718"/>
                    </a:cubicBezTo>
                    <a:cubicBezTo>
                      <a:pt x="313976" y="60101"/>
                      <a:pt x="323472" y="64241"/>
                      <a:pt x="332072" y="69947"/>
                    </a:cubicBezTo>
                    <a:cubicBezTo>
                      <a:pt x="351065" y="81966"/>
                      <a:pt x="364797" y="100741"/>
                      <a:pt x="370508" y="122498"/>
                    </a:cubicBezTo>
                    <a:cubicBezTo>
                      <a:pt x="376219" y="144255"/>
                      <a:pt x="373524" y="167379"/>
                      <a:pt x="362936" y="187217"/>
                    </a:cubicBezTo>
                    <a:lnTo>
                      <a:pt x="358445" y="195655"/>
                    </a:lnTo>
                    <a:lnTo>
                      <a:pt x="300116" y="195655"/>
                    </a:lnTo>
                    <a:lnTo>
                      <a:pt x="300116" y="471768"/>
                    </a:lnTo>
                    <a:lnTo>
                      <a:pt x="320201" y="481676"/>
                    </a:lnTo>
                    <a:lnTo>
                      <a:pt x="320201" y="501485"/>
                    </a:lnTo>
                    <a:lnTo>
                      <a:pt x="70264" y="501485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799">
                <a:extLst>
                  <a:ext uri="{FF2B5EF4-FFF2-40B4-BE49-F238E27FC236}">
                    <a16:creationId xmlns:a16="http://schemas.microsoft.com/office/drawing/2014/main" id="{1458DC9E-E59B-464D-BF4F-849FE84B9F8C}"/>
                  </a:ext>
                </a:extLst>
              </p:cNvPr>
              <p:cNvSpPr/>
              <p:nvPr/>
            </p:nvSpPr>
            <p:spPr>
              <a:xfrm>
                <a:off x="8216766" y="1582905"/>
                <a:ext cx="386408" cy="513347"/>
              </a:xfrm>
              <a:custGeom>
                <a:avLst/>
                <a:gdLst>
                  <a:gd name="connsiteX0" fmla="*/ 220675 w 386408"/>
                  <a:gd name="connsiteY0" fmla="*/ 12229 h 513347"/>
                  <a:gd name="connsiteX1" fmla="*/ 263155 w 386408"/>
                  <a:gd name="connsiteY1" fmla="*/ 24233 h 513347"/>
                  <a:gd name="connsiteX2" fmla="*/ 292865 w 386408"/>
                  <a:gd name="connsiteY2" fmla="*/ 56984 h 513347"/>
                  <a:gd name="connsiteX3" fmla="*/ 299795 w 386408"/>
                  <a:gd name="connsiteY3" fmla="*/ 64916 h 513347"/>
                  <a:gd name="connsiteX4" fmla="*/ 309356 w 386408"/>
                  <a:gd name="connsiteY4" fmla="*/ 69213 h 513347"/>
                  <a:gd name="connsiteX5" fmla="*/ 343430 w 386408"/>
                  <a:gd name="connsiteY5" fmla="*/ 85596 h 513347"/>
                  <a:gd name="connsiteX6" fmla="*/ 366658 w 386408"/>
                  <a:gd name="connsiteY6" fmla="*/ 115485 h 513347"/>
                  <a:gd name="connsiteX7" fmla="*/ 374102 w 386408"/>
                  <a:gd name="connsiteY7" fmla="*/ 152608 h 513347"/>
                  <a:gd name="connsiteX8" fmla="*/ 364284 w 386408"/>
                  <a:gd name="connsiteY8" fmla="*/ 189173 h 513347"/>
                  <a:gd name="connsiteX9" fmla="*/ 361460 w 386408"/>
                  <a:gd name="connsiteY9" fmla="*/ 194431 h 513347"/>
                  <a:gd name="connsiteX10" fmla="*/ 300436 w 386408"/>
                  <a:gd name="connsiteY10" fmla="*/ 194431 h 513347"/>
                  <a:gd name="connsiteX11" fmla="*/ 300436 w 386408"/>
                  <a:gd name="connsiteY11" fmla="*/ 481796 h 513347"/>
                  <a:gd name="connsiteX12" fmla="*/ 320585 w 386408"/>
                  <a:gd name="connsiteY12" fmla="*/ 491703 h 513347"/>
                  <a:gd name="connsiteX13" fmla="*/ 320585 w 386408"/>
                  <a:gd name="connsiteY13" fmla="*/ 501361 h 513347"/>
                  <a:gd name="connsiteX14" fmla="*/ 82970 w 386408"/>
                  <a:gd name="connsiteY14" fmla="*/ 501361 h 513347"/>
                  <a:gd name="connsiteX15" fmla="*/ 82970 w 386408"/>
                  <a:gd name="connsiteY15" fmla="*/ 491581 h 513347"/>
                  <a:gd name="connsiteX16" fmla="*/ 103247 w 386408"/>
                  <a:gd name="connsiteY16" fmla="*/ 481674 h 513347"/>
                  <a:gd name="connsiteX17" fmla="*/ 103247 w 386408"/>
                  <a:gd name="connsiteY17" fmla="*/ 195654 h 513347"/>
                  <a:gd name="connsiteX18" fmla="*/ 13155 w 386408"/>
                  <a:gd name="connsiteY18" fmla="*/ 195654 h 513347"/>
                  <a:gd name="connsiteX19" fmla="*/ 13861 w 386408"/>
                  <a:gd name="connsiteY19" fmla="*/ 185015 h 513347"/>
                  <a:gd name="connsiteX20" fmla="*/ 27593 w 386408"/>
                  <a:gd name="connsiteY20" fmla="*/ 143530 h 513347"/>
                  <a:gd name="connsiteX21" fmla="*/ 59933 w 386408"/>
                  <a:gd name="connsiteY21" fmla="*/ 114213 h 513347"/>
                  <a:gd name="connsiteX22" fmla="*/ 67954 w 386408"/>
                  <a:gd name="connsiteY22" fmla="*/ 107397 h 513347"/>
                  <a:gd name="connsiteX23" fmla="*/ 72382 w 386408"/>
                  <a:gd name="connsiteY23" fmla="*/ 97827 h 513347"/>
                  <a:gd name="connsiteX24" fmla="*/ 94970 w 386408"/>
                  <a:gd name="connsiteY24" fmla="*/ 59904 h 513347"/>
                  <a:gd name="connsiteX25" fmla="*/ 136422 w 386408"/>
                  <a:gd name="connsiteY25" fmla="*/ 45001 h 513347"/>
                  <a:gd name="connsiteX26" fmla="*/ 142518 w 386408"/>
                  <a:gd name="connsiteY26" fmla="*/ 45001 h 513347"/>
                  <a:gd name="connsiteX27" fmla="*/ 144828 w 386408"/>
                  <a:gd name="connsiteY27" fmla="*/ 45001 h 513347"/>
                  <a:gd name="connsiteX28" fmla="*/ 154004 w 386408"/>
                  <a:gd name="connsiteY28" fmla="*/ 43167 h 513347"/>
                  <a:gd name="connsiteX29" fmla="*/ 161576 w 386408"/>
                  <a:gd name="connsiteY29" fmla="*/ 37786 h 513347"/>
                  <a:gd name="connsiteX30" fmla="*/ 188463 w 386408"/>
                  <a:gd name="connsiteY30" fmla="*/ 18882 h 513347"/>
                  <a:gd name="connsiteX31" fmla="*/ 220675 w 386408"/>
                  <a:gd name="connsiteY31" fmla="*/ 12229 h 513347"/>
                  <a:gd name="connsiteX32" fmla="*/ 220675 w 386408"/>
                  <a:gd name="connsiteY32" fmla="*/ 0 h 513347"/>
                  <a:gd name="connsiteX33" fmla="*/ 183586 w 386408"/>
                  <a:gd name="connsiteY33" fmla="*/ 7784 h 513347"/>
                  <a:gd name="connsiteX34" fmla="*/ 152657 w 386408"/>
                  <a:gd name="connsiteY34" fmla="*/ 29715 h 513347"/>
                  <a:gd name="connsiteX35" fmla="*/ 149063 w 386408"/>
                  <a:gd name="connsiteY35" fmla="*/ 32171 h 513347"/>
                  <a:gd name="connsiteX36" fmla="*/ 144828 w 386408"/>
                  <a:gd name="connsiteY36" fmla="*/ 33017 h 513347"/>
                  <a:gd name="connsiteX37" fmla="*/ 143737 w 386408"/>
                  <a:gd name="connsiteY37" fmla="*/ 33017 h 513347"/>
                  <a:gd name="connsiteX38" fmla="*/ 136422 w 386408"/>
                  <a:gd name="connsiteY38" fmla="*/ 33017 h 513347"/>
                  <a:gd name="connsiteX39" fmla="*/ 87205 w 386408"/>
                  <a:gd name="connsiteY39" fmla="*/ 50543 h 513347"/>
                  <a:gd name="connsiteX40" fmla="*/ 60254 w 386408"/>
                  <a:gd name="connsiteY40" fmla="*/ 95381 h 513347"/>
                  <a:gd name="connsiteX41" fmla="*/ 58200 w 386408"/>
                  <a:gd name="connsiteY41" fmla="*/ 100072 h 513347"/>
                  <a:gd name="connsiteX42" fmla="*/ 54286 w 386408"/>
                  <a:gd name="connsiteY42" fmla="*/ 103330 h 513347"/>
                  <a:gd name="connsiteX43" fmla="*/ 17582 w 386408"/>
                  <a:gd name="connsiteY43" fmla="*/ 136527 h 513347"/>
                  <a:gd name="connsiteX44" fmla="*/ 1668 w 386408"/>
                  <a:gd name="connsiteY44" fmla="*/ 183425 h 513347"/>
                  <a:gd name="connsiteX45" fmla="*/ 963 w 386408"/>
                  <a:gd name="connsiteY45" fmla="*/ 194064 h 513347"/>
                  <a:gd name="connsiteX46" fmla="*/ 0 w 386408"/>
                  <a:gd name="connsiteY46" fmla="*/ 207883 h 513347"/>
                  <a:gd name="connsiteX47" fmla="*/ 91055 w 386408"/>
                  <a:gd name="connsiteY47" fmla="*/ 207883 h 513347"/>
                  <a:gd name="connsiteX48" fmla="*/ 91055 w 386408"/>
                  <a:gd name="connsiteY48" fmla="*/ 474095 h 513347"/>
                  <a:gd name="connsiteX49" fmla="*/ 77579 w 386408"/>
                  <a:gd name="connsiteY49" fmla="*/ 480698 h 513347"/>
                  <a:gd name="connsiteX50" fmla="*/ 70778 w 386408"/>
                  <a:gd name="connsiteY50" fmla="*/ 483997 h 513347"/>
                  <a:gd name="connsiteX51" fmla="*/ 70778 w 386408"/>
                  <a:gd name="connsiteY51" fmla="*/ 511024 h 513347"/>
                  <a:gd name="connsiteX52" fmla="*/ 79889 w 386408"/>
                  <a:gd name="connsiteY52" fmla="*/ 513347 h 513347"/>
                  <a:gd name="connsiteX53" fmla="*/ 81366 w 386408"/>
                  <a:gd name="connsiteY53" fmla="*/ 513347 h 513347"/>
                  <a:gd name="connsiteX54" fmla="*/ 332906 w 386408"/>
                  <a:gd name="connsiteY54" fmla="*/ 513347 h 513347"/>
                  <a:gd name="connsiteX55" fmla="*/ 332906 w 386408"/>
                  <a:gd name="connsiteY55" fmla="*/ 483997 h 513347"/>
                  <a:gd name="connsiteX56" fmla="*/ 326104 w 386408"/>
                  <a:gd name="connsiteY56" fmla="*/ 480698 h 513347"/>
                  <a:gd name="connsiteX57" fmla="*/ 312821 w 386408"/>
                  <a:gd name="connsiteY57" fmla="*/ 474095 h 513347"/>
                  <a:gd name="connsiteX58" fmla="*/ 312821 w 386408"/>
                  <a:gd name="connsiteY58" fmla="*/ 207883 h 513347"/>
                  <a:gd name="connsiteX59" fmla="*/ 368840 w 386408"/>
                  <a:gd name="connsiteY59" fmla="*/ 207883 h 513347"/>
                  <a:gd name="connsiteX60" fmla="*/ 372241 w 386408"/>
                  <a:gd name="connsiteY60" fmla="*/ 201402 h 513347"/>
                  <a:gd name="connsiteX61" fmla="*/ 375064 w 386408"/>
                  <a:gd name="connsiteY61" fmla="*/ 196265 h 513347"/>
                  <a:gd name="connsiteX62" fmla="*/ 383214 w 386408"/>
                  <a:gd name="connsiteY62" fmla="*/ 126631 h 513347"/>
                  <a:gd name="connsiteX63" fmla="*/ 341697 w 386408"/>
                  <a:gd name="connsiteY63" fmla="*/ 70191 h 513347"/>
                  <a:gd name="connsiteX64" fmla="*/ 311666 w 386408"/>
                  <a:gd name="connsiteY64" fmla="*/ 57963 h 513347"/>
                  <a:gd name="connsiteX65" fmla="*/ 306853 w 386408"/>
                  <a:gd name="connsiteY65" fmla="*/ 55760 h 513347"/>
                  <a:gd name="connsiteX66" fmla="*/ 303517 w 386408"/>
                  <a:gd name="connsiteY66" fmla="*/ 51604 h 513347"/>
                  <a:gd name="connsiteX67" fmla="*/ 269443 w 386408"/>
                  <a:gd name="connsiteY67" fmla="*/ 13966 h 513347"/>
                  <a:gd name="connsiteX68" fmla="*/ 220675 w 386408"/>
                  <a:gd name="connsiteY68" fmla="*/ 0 h 513347"/>
                  <a:gd name="connsiteX69" fmla="*/ 220675 w 386408"/>
                  <a:gd name="connsiteY69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86408" h="513347">
                    <a:moveTo>
                      <a:pt x="220675" y="12229"/>
                    </a:moveTo>
                    <a:cubicBezTo>
                      <a:pt x="235690" y="12161"/>
                      <a:pt x="250385" y="16320"/>
                      <a:pt x="263155" y="24233"/>
                    </a:cubicBezTo>
                    <a:cubicBezTo>
                      <a:pt x="275924" y="32145"/>
                      <a:pt x="286255" y="43493"/>
                      <a:pt x="292865" y="56984"/>
                    </a:cubicBezTo>
                    <a:cubicBezTo>
                      <a:pt x="294597" y="60098"/>
                      <a:pt x="296972" y="62804"/>
                      <a:pt x="299795" y="64916"/>
                    </a:cubicBezTo>
                    <a:cubicBezTo>
                      <a:pt x="302619" y="67028"/>
                      <a:pt x="305891" y="68493"/>
                      <a:pt x="309356" y="69213"/>
                    </a:cubicBezTo>
                    <a:cubicBezTo>
                      <a:pt x="321869" y="71958"/>
                      <a:pt x="333483" y="77566"/>
                      <a:pt x="343430" y="85596"/>
                    </a:cubicBezTo>
                    <a:cubicBezTo>
                      <a:pt x="353375" y="93625"/>
                      <a:pt x="361333" y="103857"/>
                      <a:pt x="366658" y="115485"/>
                    </a:cubicBezTo>
                    <a:cubicBezTo>
                      <a:pt x="371984" y="127113"/>
                      <a:pt x="374551" y="139821"/>
                      <a:pt x="374102" y="152608"/>
                    </a:cubicBezTo>
                    <a:cubicBezTo>
                      <a:pt x="373717" y="165395"/>
                      <a:pt x="370380" y="177911"/>
                      <a:pt x="364284" y="189173"/>
                    </a:cubicBezTo>
                    <a:lnTo>
                      <a:pt x="361460" y="194431"/>
                    </a:lnTo>
                    <a:lnTo>
                      <a:pt x="300436" y="194431"/>
                    </a:lnTo>
                    <a:lnTo>
                      <a:pt x="300436" y="481796"/>
                    </a:lnTo>
                    <a:lnTo>
                      <a:pt x="320585" y="491703"/>
                    </a:lnTo>
                    <a:lnTo>
                      <a:pt x="320585" y="501361"/>
                    </a:lnTo>
                    <a:lnTo>
                      <a:pt x="82970" y="501361"/>
                    </a:lnTo>
                    <a:lnTo>
                      <a:pt x="82970" y="491581"/>
                    </a:lnTo>
                    <a:lnTo>
                      <a:pt x="103247" y="481674"/>
                    </a:lnTo>
                    <a:lnTo>
                      <a:pt x="103247" y="195654"/>
                    </a:lnTo>
                    <a:lnTo>
                      <a:pt x="13155" y="195654"/>
                    </a:lnTo>
                    <a:lnTo>
                      <a:pt x="13861" y="185015"/>
                    </a:lnTo>
                    <a:cubicBezTo>
                      <a:pt x="14823" y="170234"/>
                      <a:pt x="19507" y="155940"/>
                      <a:pt x="27593" y="143530"/>
                    </a:cubicBezTo>
                    <a:cubicBezTo>
                      <a:pt x="35614" y="131120"/>
                      <a:pt x="46779" y="121018"/>
                      <a:pt x="59933" y="114213"/>
                    </a:cubicBezTo>
                    <a:cubicBezTo>
                      <a:pt x="63013" y="112553"/>
                      <a:pt x="65773" y="110227"/>
                      <a:pt x="67954" y="107397"/>
                    </a:cubicBezTo>
                    <a:cubicBezTo>
                      <a:pt x="70072" y="104567"/>
                      <a:pt x="71612" y="101301"/>
                      <a:pt x="72382" y="97827"/>
                    </a:cubicBezTo>
                    <a:cubicBezTo>
                      <a:pt x="75269" y="82945"/>
                      <a:pt x="83226" y="69541"/>
                      <a:pt x="94970" y="59904"/>
                    </a:cubicBezTo>
                    <a:cubicBezTo>
                      <a:pt x="106648" y="50268"/>
                      <a:pt x="121278" y="45000"/>
                      <a:pt x="136422" y="45001"/>
                    </a:cubicBezTo>
                    <a:cubicBezTo>
                      <a:pt x="138475" y="44876"/>
                      <a:pt x="140529" y="44876"/>
                      <a:pt x="142518" y="45001"/>
                    </a:cubicBezTo>
                    <a:lnTo>
                      <a:pt x="144828" y="45001"/>
                    </a:lnTo>
                    <a:cubicBezTo>
                      <a:pt x="147973" y="45034"/>
                      <a:pt x="151117" y="44410"/>
                      <a:pt x="154004" y="43167"/>
                    </a:cubicBezTo>
                    <a:cubicBezTo>
                      <a:pt x="156827" y="41924"/>
                      <a:pt x="159458" y="40091"/>
                      <a:pt x="161576" y="37786"/>
                    </a:cubicBezTo>
                    <a:cubicBezTo>
                      <a:pt x="169148" y="29711"/>
                      <a:pt x="178324" y="23277"/>
                      <a:pt x="188463" y="18882"/>
                    </a:cubicBezTo>
                    <a:cubicBezTo>
                      <a:pt x="198601" y="14486"/>
                      <a:pt x="209574" y="12222"/>
                      <a:pt x="220675" y="12229"/>
                    </a:cubicBezTo>
                    <a:close/>
                    <a:moveTo>
                      <a:pt x="220675" y="0"/>
                    </a:moveTo>
                    <a:cubicBezTo>
                      <a:pt x="207906" y="23"/>
                      <a:pt x="195265" y="2672"/>
                      <a:pt x="183586" y="7784"/>
                    </a:cubicBezTo>
                    <a:cubicBezTo>
                      <a:pt x="171907" y="12895"/>
                      <a:pt x="161384" y="20360"/>
                      <a:pt x="152657" y="29715"/>
                    </a:cubicBezTo>
                    <a:cubicBezTo>
                      <a:pt x="151630" y="30767"/>
                      <a:pt x="150410" y="31603"/>
                      <a:pt x="149063" y="32171"/>
                    </a:cubicBezTo>
                    <a:cubicBezTo>
                      <a:pt x="147780" y="32738"/>
                      <a:pt x="146304" y="33026"/>
                      <a:pt x="144828" y="33017"/>
                    </a:cubicBezTo>
                    <a:lnTo>
                      <a:pt x="143737" y="33017"/>
                    </a:lnTo>
                    <a:lnTo>
                      <a:pt x="136422" y="33017"/>
                    </a:lnTo>
                    <a:cubicBezTo>
                      <a:pt x="118519" y="32976"/>
                      <a:pt x="101129" y="39170"/>
                      <a:pt x="87205" y="50543"/>
                    </a:cubicBezTo>
                    <a:cubicBezTo>
                      <a:pt x="73345" y="61915"/>
                      <a:pt x="63783" y="77762"/>
                      <a:pt x="60254" y="95381"/>
                    </a:cubicBezTo>
                    <a:cubicBezTo>
                      <a:pt x="59997" y="97084"/>
                      <a:pt x="59292" y="98691"/>
                      <a:pt x="58200" y="100072"/>
                    </a:cubicBezTo>
                    <a:cubicBezTo>
                      <a:pt x="57174" y="101453"/>
                      <a:pt x="55826" y="102569"/>
                      <a:pt x="54286" y="103330"/>
                    </a:cubicBezTo>
                    <a:cubicBezTo>
                      <a:pt x="39464" y="111081"/>
                      <a:pt x="26823" y="122509"/>
                      <a:pt x="17582" y="136527"/>
                    </a:cubicBezTo>
                    <a:cubicBezTo>
                      <a:pt x="8406" y="150545"/>
                      <a:pt x="2887" y="166690"/>
                      <a:pt x="1668" y="183425"/>
                    </a:cubicBezTo>
                    <a:lnTo>
                      <a:pt x="963" y="194064"/>
                    </a:lnTo>
                    <a:lnTo>
                      <a:pt x="0" y="207883"/>
                    </a:lnTo>
                    <a:lnTo>
                      <a:pt x="91055" y="207883"/>
                    </a:lnTo>
                    <a:lnTo>
                      <a:pt x="91055" y="474095"/>
                    </a:lnTo>
                    <a:lnTo>
                      <a:pt x="77579" y="480698"/>
                    </a:lnTo>
                    <a:lnTo>
                      <a:pt x="70778" y="483997"/>
                    </a:lnTo>
                    <a:lnTo>
                      <a:pt x="70778" y="511024"/>
                    </a:lnTo>
                    <a:lnTo>
                      <a:pt x="79889" y="513347"/>
                    </a:lnTo>
                    <a:lnTo>
                      <a:pt x="81366" y="513347"/>
                    </a:lnTo>
                    <a:lnTo>
                      <a:pt x="332906" y="513347"/>
                    </a:lnTo>
                    <a:lnTo>
                      <a:pt x="332906" y="483997"/>
                    </a:lnTo>
                    <a:lnTo>
                      <a:pt x="326104" y="480698"/>
                    </a:lnTo>
                    <a:lnTo>
                      <a:pt x="312821" y="474095"/>
                    </a:lnTo>
                    <a:lnTo>
                      <a:pt x="312821" y="207883"/>
                    </a:lnTo>
                    <a:lnTo>
                      <a:pt x="368840" y="207883"/>
                    </a:lnTo>
                    <a:lnTo>
                      <a:pt x="372241" y="201402"/>
                    </a:lnTo>
                    <a:lnTo>
                      <a:pt x="375064" y="196265"/>
                    </a:lnTo>
                    <a:cubicBezTo>
                      <a:pt x="386486" y="174940"/>
                      <a:pt x="389438" y="150044"/>
                      <a:pt x="383214" y="126631"/>
                    </a:cubicBezTo>
                    <a:cubicBezTo>
                      <a:pt x="377054" y="103217"/>
                      <a:pt x="362230" y="83039"/>
                      <a:pt x="341697" y="70191"/>
                    </a:cubicBezTo>
                    <a:cubicBezTo>
                      <a:pt x="332520" y="64394"/>
                      <a:pt x="322318" y="60256"/>
                      <a:pt x="311666" y="57963"/>
                    </a:cubicBezTo>
                    <a:cubicBezTo>
                      <a:pt x="309934" y="57619"/>
                      <a:pt x="308265" y="56864"/>
                      <a:pt x="306853" y="55760"/>
                    </a:cubicBezTo>
                    <a:cubicBezTo>
                      <a:pt x="305442" y="54655"/>
                      <a:pt x="304287" y="53232"/>
                      <a:pt x="303517" y="51604"/>
                    </a:cubicBezTo>
                    <a:cubicBezTo>
                      <a:pt x="295881" y="36120"/>
                      <a:pt x="284074" y="23084"/>
                      <a:pt x="269443" y="13966"/>
                    </a:cubicBezTo>
                    <a:cubicBezTo>
                      <a:pt x="254748" y="4848"/>
                      <a:pt x="237872" y="10"/>
                      <a:pt x="220675" y="0"/>
                    </a:cubicBezTo>
                    <a:lnTo>
                      <a:pt x="2206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800">
                <a:extLst>
                  <a:ext uri="{FF2B5EF4-FFF2-40B4-BE49-F238E27FC236}">
                    <a16:creationId xmlns:a16="http://schemas.microsoft.com/office/drawing/2014/main" id="{E38455CD-0A25-BC41-B742-2E86C53C7158}"/>
                  </a:ext>
                </a:extLst>
              </p:cNvPr>
              <p:cNvSpPr/>
              <p:nvPr/>
            </p:nvSpPr>
            <p:spPr>
              <a:xfrm>
                <a:off x="8305960" y="1699934"/>
                <a:ext cx="225295" cy="378344"/>
              </a:xfrm>
              <a:custGeom>
                <a:avLst/>
                <a:gdLst>
                  <a:gd name="connsiteX0" fmla="*/ 0 w 225295"/>
                  <a:gd name="connsiteY0" fmla="*/ 378345 h 378344"/>
                  <a:gd name="connsiteX1" fmla="*/ 20149 w 225295"/>
                  <a:gd name="connsiteY1" fmla="*/ 368565 h 378344"/>
                  <a:gd name="connsiteX2" fmla="*/ 20149 w 225295"/>
                  <a:gd name="connsiteY2" fmla="*/ 0 h 378344"/>
                  <a:gd name="connsiteX3" fmla="*/ 205275 w 225295"/>
                  <a:gd name="connsiteY3" fmla="*/ 0 h 378344"/>
                  <a:gd name="connsiteX4" fmla="*/ 205275 w 225295"/>
                  <a:gd name="connsiteY4" fmla="*/ 368565 h 378344"/>
                  <a:gd name="connsiteX5" fmla="*/ 225295 w 225295"/>
                  <a:gd name="connsiteY5" fmla="*/ 378345 h 378344"/>
                  <a:gd name="connsiteX6" fmla="*/ 0 w 225295"/>
                  <a:gd name="connsiteY6" fmla="*/ 378345 h 378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295" h="378344">
                    <a:moveTo>
                      <a:pt x="0" y="378345"/>
                    </a:moveTo>
                    <a:lnTo>
                      <a:pt x="20149" y="368565"/>
                    </a:lnTo>
                    <a:lnTo>
                      <a:pt x="20149" y="0"/>
                    </a:lnTo>
                    <a:lnTo>
                      <a:pt x="205275" y="0"/>
                    </a:lnTo>
                    <a:lnTo>
                      <a:pt x="205275" y="368565"/>
                    </a:lnTo>
                    <a:lnTo>
                      <a:pt x="225295" y="378345"/>
                    </a:lnTo>
                    <a:lnTo>
                      <a:pt x="0" y="378345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801">
                <a:extLst>
                  <a:ext uri="{FF2B5EF4-FFF2-40B4-BE49-F238E27FC236}">
                    <a16:creationId xmlns:a16="http://schemas.microsoft.com/office/drawing/2014/main" id="{5EE44813-A958-9444-8B2D-9AA8C9BFD7BA}"/>
                  </a:ext>
                </a:extLst>
              </p:cNvPr>
              <p:cNvSpPr/>
              <p:nvPr/>
            </p:nvSpPr>
            <p:spPr>
              <a:xfrm>
                <a:off x="8299736" y="1693821"/>
                <a:ext cx="237743" cy="390450"/>
              </a:xfrm>
              <a:custGeom>
                <a:avLst/>
                <a:gdLst>
                  <a:gd name="connsiteX0" fmla="*/ 205402 w 237743"/>
                  <a:gd name="connsiteY0" fmla="*/ 12228 h 390450"/>
                  <a:gd name="connsiteX1" fmla="*/ 205402 w 237743"/>
                  <a:gd name="connsiteY1" fmla="*/ 378227 h 390450"/>
                  <a:gd name="connsiteX2" fmla="*/ 32469 w 237743"/>
                  <a:gd name="connsiteY2" fmla="*/ 378227 h 390450"/>
                  <a:gd name="connsiteX3" fmla="*/ 32469 w 237743"/>
                  <a:gd name="connsiteY3" fmla="*/ 12228 h 390450"/>
                  <a:gd name="connsiteX4" fmla="*/ 205402 w 237743"/>
                  <a:gd name="connsiteY4" fmla="*/ 12228 h 390450"/>
                  <a:gd name="connsiteX5" fmla="*/ 217595 w 237743"/>
                  <a:gd name="connsiteY5" fmla="*/ 0 h 390450"/>
                  <a:gd name="connsiteX6" fmla="*/ 20277 w 237743"/>
                  <a:gd name="connsiteY6" fmla="*/ 0 h 390450"/>
                  <a:gd name="connsiteX7" fmla="*/ 20277 w 237743"/>
                  <a:gd name="connsiteY7" fmla="*/ 370886 h 390450"/>
                  <a:gd name="connsiteX8" fmla="*/ 0 w 237743"/>
                  <a:gd name="connsiteY8" fmla="*/ 380793 h 390450"/>
                  <a:gd name="connsiteX9" fmla="*/ 0 w 237743"/>
                  <a:gd name="connsiteY9" fmla="*/ 390451 h 390450"/>
                  <a:gd name="connsiteX10" fmla="*/ 237744 w 237743"/>
                  <a:gd name="connsiteY10" fmla="*/ 390451 h 390450"/>
                  <a:gd name="connsiteX11" fmla="*/ 237744 w 237743"/>
                  <a:gd name="connsiteY11" fmla="*/ 380671 h 390450"/>
                  <a:gd name="connsiteX12" fmla="*/ 217595 w 237743"/>
                  <a:gd name="connsiteY12" fmla="*/ 370764 h 390450"/>
                  <a:gd name="connsiteX13" fmla="*/ 217595 w 237743"/>
                  <a:gd name="connsiteY13" fmla="*/ 0 h 390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743" h="390450">
                    <a:moveTo>
                      <a:pt x="205402" y="12228"/>
                    </a:moveTo>
                    <a:lnTo>
                      <a:pt x="205402" y="378227"/>
                    </a:lnTo>
                    <a:lnTo>
                      <a:pt x="32469" y="378227"/>
                    </a:lnTo>
                    <a:lnTo>
                      <a:pt x="32469" y="12228"/>
                    </a:lnTo>
                    <a:lnTo>
                      <a:pt x="205402" y="12228"/>
                    </a:lnTo>
                    <a:close/>
                    <a:moveTo>
                      <a:pt x="217595" y="0"/>
                    </a:moveTo>
                    <a:lnTo>
                      <a:pt x="20277" y="0"/>
                    </a:lnTo>
                    <a:lnTo>
                      <a:pt x="20277" y="370886"/>
                    </a:lnTo>
                    <a:lnTo>
                      <a:pt x="0" y="380793"/>
                    </a:lnTo>
                    <a:lnTo>
                      <a:pt x="0" y="390451"/>
                    </a:lnTo>
                    <a:lnTo>
                      <a:pt x="237744" y="390451"/>
                    </a:lnTo>
                    <a:lnTo>
                      <a:pt x="237744" y="380671"/>
                    </a:lnTo>
                    <a:lnTo>
                      <a:pt x="217595" y="370764"/>
                    </a:lnTo>
                    <a:lnTo>
                      <a:pt x="2175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802">
                <a:extLst>
                  <a:ext uri="{FF2B5EF4-FFF2-40B4-BE49-F238E27FC236}">
                    <a16:creationId xmlns:a16="http://schemas.microsoft.com/office/drawing/2014/main" id="{89AA0DB6-DD55-9842-B6C5-4AB7361A9E86}"/>
                  </a:ext>
                </a:extLst>
              </p:cNvPr>
              <p:cNvSpPr/>
              <p:nvPr/>
            </p:nvSpPr>
            <p:spPr>
              <a:xfrm>
                <a:off x="8299736" y="1693821"/>
                <a:ext cx="237743" cy="390450"/>
              </a:xfrm>
              <a:custGeom>
                <a:avLst/>
                <a:gdLst>
                  <a:gd name="connsiteX0" fmla="*/ 217595 w 237743"/>
                  <a:gd name="connsiteY0" fmla="*/ 370886 h 390450"/>
                  <a:gd name="connsiteX1" fmla="*/ 217595 w 237743"/>
                  <a:gd name="connsiteY1" fmla="*/ 0 h 390450"/>
                  <a:gd name="connsiteX2" fmla="*/ 20277 w 237743"/>
                  <a:gd name="connsiteY2" fmla="*/ 0 h 390450"/>
                  <a:gd name="connsiteX3" fmla="*/ 20277 w 237743"/>
                  <a:gd name="connsiteY3" fmla="*/ 370886 h 390450"/>
                  <a:gd name="connsiteX4" fmla="*/ 0 w 237743"/>
                  <a:gd name="connsiteY4" fmla="*/ 380793 h 390450"/>
                  <a:gd name="connsiteX5" fmla="*/ 0 w 237743"/>
                  <a:gd name="connsiteY5" fmla="*/ 390451 h 390450"/>
                  <a:gd name="connsiteX6" fmla="*/ 237744 w 237743"/>
                  <a:gd name="connsiteY6" fmla="*/ 390451 h 390450"/>
                  <a:gd name="connsiteX7" fmla="*/ 237744 w 237743"/>
                  <a:gd name="connsiteY7" fmla="*/ 380671 h 390450"/>
                  <a:gd name="connsiteX8" fmla="*/ 217595 w 237743"/>
                  <a:gd name="connsiteY8" fmla="*/ 370886 h 390450"/>
                  <a:gd name="connsiteX9" fmla="*/ 40490 w 237743"/>
                  <a:gd name="connsiteY9" fmla="*/ 19809 h 390450"/>
                  <a:gd name="connsiteX10" fmla="*/ 197703 w 237743"/>
                  <a:gd name="connsiteY10" fmla="*/ 19809 h 390450"/>
                  <a:gd name="connsiteX11" fmla="*/ 197703 w 237743"/>
                  <a:gd name="connsiteY11" fmla="*/ 370886 h 390450"/>
                  <a:gd name="connsiteX12" fmla="*/ 40490 w 237743"/>
                  <a:gd name="connsiteY12" fmla="*/ 370886 h 390450"/>
                  <a:gd name="connsiteX13" fmla="*/ 40490 w 237743"/>
                  <a:gd name="connsiteY13" fmla="*/ 19809 h 390450"/>
                  <a:gd name="connsiteX14" fmla="*/ 55634 w 237743"/>
                  <a:gd name="connsiteY14" fmla="*/ 34606 h 390450"/>
                  <a:gd name="connsiteX15" fmla="*/ 182110 w 237743"/>
                  <a:gd name="connsiteY15" fmla="*/ 34606 h 390450"/>
                  <a:gd name="connsiteX16" fmla="*/ 182110 w 237743"/>
                  <a:gd name="connsiteY16" fmla="*/ 54416 h 390450"/>
                  <a:gd name="connsiteX17" fmla="*/ 55634 w 237743"/>
                  <a:gd name="connsiteY17" fmla="*/ 54416 h 390450"/>
                  <a:gd name="connsiteX18" fmla="*/ 55634 w 237743"/>
                  <a:gd name="connsiteY18" fmla="*/ 34606 h 390450"/>
                  <a:gd name="connsiteX19" fmla="*/ 166966 w 237743"/>
                  <a:gd name="connsiteY19" fmla="*/ 69212 h 390450"/>
                  <a:gd name="connsiteX20" fmla="*/ 70777 w 237743"/>
                  <a:gd name="connsiteY20" fmla="*/ 69212 h 390450"/>
                  <a:gd name="connsiteX21" fmla="*/ 70777 w 237743"/>
                  <a:gd name="connsiteY21" fmla="*/ 86577 h 390450"/>
                  <a:gd name="connsiteX22" fmla="*/ 55634 w 237743"/>
                  <a:gd name="connsiteY22" fmla="*/ 86577 h 390450"/>
                  <a:gd name="connsiteX23" fmla="*/ 55634 w 237743"/>
                  <a:gd name="connsiteY23" fmla="*/ 106387 h 390450"/>
                  <a:gd name="connsiteX24" fmla="*/ 70777 w 237743"/>
                  <a:gd name="connsiteY24" fmla="*/ 106387 h 390450"/>
                  <a:gd name="connsiteX25" fmla="*/ 70777 w 237743"/>
                  <a:gd name="connsiteY25" fmla="*/ 123629 h 390450"/>
                  <a:gd name="connsiteX26" fmla="*/ 166966 w 237743"/>
                  <a:gd name="connsiteY26" fmla="*/ 123629 h 390450"/>
                  <a:gd name="connsiteX27" fmla="*/ 166966 w 237743"/>
                  <a:gd name="connsiteY27" fmla="*/ 106387 h 390450"/>
                  <a:gd name="connsiteX28" fmla="*/ 182110 w 237743"/>
                  <a:gd name="connsiteY28" fmla="*/ 106387 h 390450"/>
                  <a:gd name="connsiteX29" fmla="*/ 182110 w 237743"/>
                  <a:gd name="connsiteY29" fmla="*/ 86577 h 390450"/>
                  <a:gd name="connsiteX30" fmla="*/ 166966 w 237743"/>
                  <a:gd name="connsiteY30" fmla="*/ 86577 h 390450"/>
                  <a:gd name="connsiteX31" fmla="*/ 166966 w 237743"/>
                  <a:gd name="connsiteY31" fmla="*/ 69212 h 390450"/>
                  <a:gd name="connsiteX32" fmla="*/ 146689 w 237743"/>
                  <a:gd name="connsiteY32" fmla="*/ 103819 h 390450"/>
                  <a:gd name="connsiteX33" fmla="*/ 91055 w 237743"/>
                  <a:gd name="connsiteY33" fmla="*/ 103819 h 390450"/>
                  <a:gd name="connsiteX34" fmla="*/ 91055 w 237743"/>
                  <a:gd name="connsiteY34" fmla="*/ 89022 h 390450"/>
                  <a:gd name="connsiteX35" fmla="*/ 146689 w 237743"/>
                  <a:gd name="connsiteY35" fmla="*/ 89022 h 390450"/>
                  <a:gd name="connsiteX36" fmla="*/ 146689 w 237743"/>
                  <a:gd name="connsiteY36" fmla="*/ 103819 h 390450"/>
                  <a:gd name="connsiteX37" fmla="*/ 133406 w 237743"/>
                  <a:gd name="connsiteY37" fmla="*/ 282109 h 390450"/>
                  <a:gd name="connsiteX38" fmla="*/ 162089 w 237743"/>
                  <a:gd name="connsiteY38" fmla="*/ 338724 h 390450"/>
                  <a:gd name="connsiteX39" fmla="*/ 136678 w 237743"/>
                  <a:gd name="connsiteY39" fmla="*/ 338724 h 390450"/>
                  <a:gd name="connsiteX40" fmla="*/ 118390 w 237743"/>
                  <a:gd name="connsiteY40" fmla="*/ 298985 h 390450"/>
                  <a:gd name="connsiteX41" fmla="*/ 100808 w 237743"/>
                  <a:gd name="connsiteY41" fmla="*/ 338724 h 390450"/>
                  <a:gd name="connsiteX42" fmla="*/ 75654 w 237743"/>
                  <a:gd name="connsiteY42" fmla="*/ 338724 h 390450"/>
                  <a:gd name="connsiteX43" fmla="*/ 104594 w 237743"/>
                  <a:gd name="connsiteY43" fmla="*/ 281377 h 390450"/>
                  <a:gd name="connsiteX44" fmla="*/ 77130 w 237743"/>
                  <a:gd name="connsiteY44" fmla="*/ 227328 h 390450"/>
                  <a:gd name="connsiteX45" fmla="*/ 102413 w 237743"/>
                  <a:gd name="connsiteY45" fmla="*/ 227328 h 390450"/>
                  <a:gd name="connsiteX46" fmla="*/ 119482 w 237743"/>
                  <a:gd name="connsiteY46" fmla="*/ 264013 h 390450"/>
                  <a:gd name="connsiteX47" fmla="*/ 135973 w 237743"/>
                  <a:gd name="connsiteY47" fmla="*/ 227328 h 390450"/>
                  <a:gd name="connsiteX48" fmla="*/ 160357 w 237743"/>
                  <a:gd name="connsiteY48" fmla="*/ 227328 h 390450"/>
                  <a:gd name="connsiteX49" fmla="*/ 133406 w 237743"/>
                  <a:gd name="connsiteY49" fmla="*/ 282109 h 390450"/>
                  <a:gd name="connsiteX50" fmla="*/ 75654 w 237743"/>
                  <a:gd name="connsiteY50" fmla="*/ 158113 h 390450"/>
                  <a:gd name="connsiteX51" fmla="*/ 55634 w 237743"/>
                  <a:gd name="connsiteY51" fmla="*/ 158113 h 390450"/>
                  <a:gd name="connsiteX52" fmla="*/ 55634 w 237743"/>
                  <a:gd name="connsiteY52" fmla="*/ 138425 h 390450"/>
                  <a:gd name="connsiteX53" fmla="*/ 75654 w 237743"/>
                  <a:gd name="connsiteY53" fmla="*/ 138425 h 390450"/>
                  <a:gd name="connsiteX54" fmla="*/ 75654 w 237743"/>
                  <a:gd name="connsiteY54" fmla="*/ 158113 h 390450"/>
                  <a:gd name="connsiteX55" fmla="*/ 111075 w 237743"/>
                  <a:gd name="connsiteY55" fmla="*/ 158113 h 390450"/>
                  <a:gd name="connsiteX56" fmla="*/ 91055 w 237743"/>
                  <a:gd name="connsiteY56" fmla="*/ 158113 h 390450"/>
                  <a:gd name="connsiteX57" fmla="*/ 91055 w 237743"/>
                  <a:gd name="connsiteY57" fmla="*/ 138425 h 390450"/>
                  <a:gd name="connsiteX58" fmla="*/ 111332 w 237743"/>
                  <a:gd name="connsiteY58" fmla="*/ 138425 h 390450"/>
                  <a:gd name="connsiteX59" fmla="*/ 111075 w 237743"/>
                  <a:gd name="connsiteY59" fmla="*/ 158113 h 390450"/>
                  <a:gd name="connsiteX60" fmla="*/ 146432 w 237743"/>
                  <a:gd name="connsiteY60" fmla="*/ 158113 h 390450"/>
                  <a:gd name="connsiteX61" fmla="*/ 126411 w 237743"/>
                  <a:gd name="connsiteY61" fmla="*/ 158113 h 390450"/>
                  <a:gd name="connsiteX62" fmla="*/ 126411 w 237743"/>
                  <a:gd name="connsiteY62" fmla="*/ 138425 h 390450"/>
                  <a:gd name="connsiteX63" fmla="*/ 146689 w 237743"/>
                  <a:gd name="connsiteY63" fmla="*/ 138425 h 390450"/>
                  <a:gd name="connsiteX64" fmla="*/ 146432 w 237743"/>
                  <a:gd name="connsiteY64" fmla="*/ 158113 h 390450"/>
                  <a:gd name="connsiteX65" fmla="*/ 161704 w 237743"/>
                  <a:gd name="connsiteY65" fmla="*/ 138303 h 390450"/>
                  <a:gd name="connsiteX66" fmla="*/ 181853 w 237743"/>
                  <a:gd name="connsiteY66" fmla="*/ 138303 h 390450"/>
                  <a:gd name="connsiteX67" fmla="*/ 181853 w 237743"/>
                  <a:gd name="connsiteY67" fmla="*/ 158113 h 390450"/>
                  <a:gd name="connsiteX68" fmla="*/ 161961 w 237743"/>
                  <a:gd name="connsiteY68" fmla="*/ 158113 h 390450"/>
                  <a:gd name="connsiteX69" fmla="*/ 161704 w 237743"/>
                  <a:gd name="connsiteY69" fmla="*/ 138303 h 390450"/>
                  <a:gd name="connsiteX70" fmla="*/ 76296 w 237743"/>
                  <a:gd name="connsiteY70" fmla="*/ 192719 h 390450"/>
                  <a:gd name="connsiteX71" fmla="*/ 55634 w 237743"/>
                  <a:gd name="connsiteY71" fmla="*/ 192719 h 390450"/>
                  <a:gd name="connsiteX72" fmla="*/ 55634 w 237743"/>
                  <a:gd name="connsiteY72" fmla="*/ 173031 h 390450"/>
                  <a:gd name="connsiteX73" fmla="*/ 75654 w 237743"/>
                  <a:gd name="connsiteY73" fmla="*/ 173031 h 390450"/>
                  <a:gd name="connsiteX74" fmla="*/ 76296 w 237743"/>
                  <a:gd name="connsiteY74" fmla="*/ 192719 h 390450"/>
                  <a:gd name="connsiteX75" fmla="*/ 91440 w 237743"/>
                  <a:gd name="connsiteY75" fmla="*/ 172909 h 390450"/>
                  <a:gd name="connsiteX76" fmla="*/ 111652 w 237743"/>
                  <a:gd name="connsiteY76" fmla="*/ 172909 h 390450"/>
                  <a:gd name="connsiteX77" fmla="*/ 111652 w 237743"/>
                  <a:gd name="connsiteY77" fmla="*/ 192719 h 390450"/>
                  <a:gd name="connsiteX78" fmla="*/ 91055 w 237743"/>
                  <a:gd name="connsiteY78" fmla="*/ 192719 h 390450"/>
                  <a:gd name="connsiteX79" fmla="*/ 91440 w 237743"/>
                  <a:gd name="connsiteY79" fmla="*/ 172909 h 390450"/>
                  <a:gd name="connsiteX80" fmla="*/ 126796 w 237743"/>
                  <a:gd name="connsiteY80" fmla="*/ 172909 h 390450"/>
                  <a:gd name="connsiteX81" fmla="*/ 147074 w 237743"/>
                  <a:gd name="connsiteY81" fmla="*/ 172909 h 390450"/>
                  <a:gd name="connsiteX82" fmla="*/ 147074 w 237743"/>
                  <a:gd name="connsiteY82" fmla="*/ 192719 h 390450"/>
                  <a:gd name="connsiteX83" fmla="*/ 126411 w 237743"/>
                  <a:gd name="connsiteY83" fmla="*/ 192719 h 390450"/>
                  <a:gd name="connsiteX84" fmla="*/ 126796 w 237743"/>
                  <a:gd name="connsiteY84" fmla="*/ 172909 h 390450"/>
                  <a:gd name="connsiteX85" fmla="*/ 162346 w 237743"/>
                  <a:gd name="connsiteY85" fmla="*/ 172909 h 390450"/>
                  <a:gd name="connsiteX86" fmla="*/ 182495 w 237743"/>
                  <a:gd name="connsiteY86" fmla="*/ 172909 h 390450"/>
                  <a:gd name="connsiteX87" fmla="*/ 182495 w 237743"/>
                  <a:gd name="connsiteY87" fmla="*/ 192719 h 390450"/>
                  <a:gd name="connsiteX88" fmla="*/ 161961 w 237743"/>
                  <a:gd name="connsiteY88" fmla="*/ 192719 h 390450"/>
                  <a:gd name="connsiteX89" fmla="*/ 162346 w 237743"/>
                  <a:gd name="connsiteY89" fmla="*/ 172909 h 390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37743" h="390450">
                    <a:moveTo>
                      <a:pt x="217595" y="370886"/>
                    </a:moveTo>
                    <a:lnTo>
                      <a:pt x="217595" y="0"/>
                    </a:lnTo>
                    <a:lnTo>
                      <a:pt x="20277" y="0"/>
                    </a:lnTo>
                    <a:lnTo>
                      <a:pt x="20277" y="370886"/>
                    </a:lnTo>
                    <a:lnTo>
                      <a:pt x="0" y="380793"/>
                    </a:lnTo>
                    <a:lnTo>
                      <a:pt x="0" y="390451"/>
                    </a:lnTo>
                    <a:lnTo>
                      <a:pt x="237744" y="390451"/>
                    </a:lnTo>
                    <a:lnTo>
                      <a:pt x="237744" y="380671"/>
                    </a:lnTo>
                    <a:lnTo>
                      <a:pt x="217595" y="370886"/>
                    </a:lnTo>
                    <a:close/>
                    <a:moveTo>
                      <a:pt x="40490" y="19809"/>
                    </a:moveTo>
                    <a:lnTo>
                      <a:pt x="197703" y="19809"/>
                    </a:lnTo>
                    <a:lnTo>
                      <a:pt x="197703" y="370886"/>
                    </a:lnTo>
                    <a:lnTo>
                      <a:pt x="40490" y="370886"/>
                    </a:lnTo>
                    <a:lnTo>
                      <a:pt x="40490" y="19809"/>
                    </a:lnTo>
                    <a:close/>
                    <a:moveTo>
                      <a:pt x="55634" y="34606"/>
                    </a:moveTo>
                    <a:lnTo>
                      <a:pt x="182110" y="34606"/>
                    </a:lnTo>
                    <a:lnTo>
                      <a:pt x="182110" y="54416"/>
                    </a:lnTo>
                    <a:lnTo>
                      <a:pt x="55634" y="54416"/>
                    </a:lnTo>
                    <a:lnTo>
                      <a:pt x="55634" y="34606"/>
                    </a:lnTo>
                    <a:close/>
                    <a:moveTo>
                      <a:pt x="166966" y="69212"/>
                    </a:moveTo>
                    <a:lnTo>
                      <a:pt x="70777" y="69212"/>
                    </a:lnTo>
                    <a:lnTo>
                      <a:pt x="70777" y="86577"/>
                    </a:lnTo>
                    <a:lnTo>
                      <a:pt x="55634" y="86577"/>
                    </a:lnTo>
                    <a:lnTo>
                      <a:pt x="55634" y="106387"/>
                    </a:lnTo>
                    <a:lnTo>
                      <a:pt x="70777" y="106387"/>
                    </a:lnTo>
                    <a:lnTo>
                      <a:pt x="70777" y="123629"/>
                    </a:lnTo>
                    <a:lnTo>
                      <a:pt x="166966" y="123629"/>
                    </a:lnTo>
                    <a:lnTo>
                      <a:pt x="166966" y="106387"/>
                    </a:lnTo>
                    <a:lnTo>
                      <a:pt x="182110" y="106387"/>
                    </a:lnTo>
                    <a:lnTo>
                      <a:pt x="182110" y="86577"/>
                    </a:lnTo>
                    <a:lnTo>
                      <a:pt x="166966" y="86577"/>
                    </a:lnTo>
                    <a:lnTo>
                      <a:pt x="166966" y="69212"/>
                    </a:lnTo>
                    <a:close/>
                    <a:moveTo>
                      <a:pt x="146689" y="103819"/>
                    </a:moveTo>
                    <a:lnTo>
                      <a:pt x="91055" y="103819"/>
                    </a:lnTo>
                    <a:lnTo>
                      <a:pt x="91055" y="89022"/>
                    </a:lnTo>
                    <a:lnTo>
                      <a:pt x="146689" y="89022"/>
                    </a:lnTo>
                    <a:lnTo>
                      <a:pt x="146689" y="103819"/>
                    </a:lnTo>
                    <a:close/>
                    <a:moveTo>
                      <a:pt x="133406" y="282109"/>
                    </a:moveTo>
                    <a:lnTo>
                      <a:pt x="162089" y="338724"/>
                    </a:lnTo>
                    <a:lnTo>
                      <a:pt x="136678" y="338724"/>
                    </a:lnTo>
                    <a:lnTo>
                      <a:pt x="118390" y="298985"/>
                    </a:lnTo>
                    <a:lnTo>
                      <a:pt x="100808" y="338724"/>
                    </a:lnTo>
                    <a:lnTo>
                      <a:pt x="75654" y="338724"/>
                    </a:lnTo>
                    <a:lnTo>
                      <a:pt x="104594" y="281377"/>
                    </a:lnTo>
                    <a:lnTo>
                      <a:pt x="77130" y="227328"/>
                    </a:lnTo>
                    <a:lnTo>
                      <a:pt x="102413" y="227328"/>
                    </a:lnTo>
                    <a:lnTo>
                      <a:pt x="119482" y="264013"/>
                    </a:lnTo>
                    <a:lnTo>
                      <a:pt x="135973" y="227328"/>
                    </a:lnTo>
                    <a:lnTo>
                      <a:pt x="160357" y="227328"/>
                    </a:lnTo>
                    <a:lnTo>
                      <a:pt x="133406" y="282109"/>
                    </a:lnTo>
                    <a:close/>
                    <a:moveTo>
                      <a:pt x="75654" y="158113"/>
                    </a:moveTo>
                    <a:lnTo>
                      <a:pt x="55634" y="158113"/>
                    </a:lnTo>
                    <a:lnTo>
                      <a:pt x="55634" y="138425"/>
                    </a:lnTo>
                    <a:lnTo>
                      <a:pt x="75654" y="138425"/>
                    </a:lnTo>
                    <a:lnTo>
                      <a:pt x="75654" y="158113"/>
                    </a:lnTo>
                    <a:close/>
                    <a:moveTo>
                      <a:pt x="111075" y="158113"/>
                    </a:moveTo>
                    <a:lnTo>
                      <a:pt x="91055" y="158113"/>
                    </a:lnTo>
                    <a:lnTo>
                      <a:pt x="91055" y="138425"/>
                    </a:lnTo>
                    <a:lnTo>
                      <a:pt x="111332" y="138425"/>
                    </a:lnTo>
                    <a:lnTo>
                      <a:pt x="111075" y="158113"/>
                    </a:lnTo>
                    <a:close/>
                    <a:moveTo>
                      <a:pt x="146432" y="158113"/>
                    </a:moveTo>
                    <a:lnTo>
                      <a:pt x="126411" y="158113"/>
                    </a:lnTo>
                    <a:lnTo>
                      <a:pt x="126411" y="138425"/>
                    </a:lnTo>
                    <a:lnTo>
                      <a:pt x="146689" y="138425"/>
                    </a:lnTo>
                    <a:lnTo>
                      <a:pt x="146432" y="158113"/>
                    </a:lnTo>
                    <a:close/>
                    <a:moveTo>
                      <a:pt x="161704" y="138303"/>
                    </a:moveTo>
                    <a:lnTo>
                      <a:pt x="181853" y="138303"/>
                    </a:lnTo>
                    <a:lnTo>
                      <a:pt x="181853" y="158113"/>
                    </a:lnTo>
                    <a:lnTo>
                      <a:pt x="161961" y="158113"/>
                    </a:lnTo>
                    <a:lnTo>
                      <a:pt x="161704" y="138303"/>
                    </a:lnTo>
                    <a:close/>
                    <a:moveTo>
                      <a:pt x="76296" y="192719"/>
                    </a:moveTo>
                    <a:lnTo>
                      <a:pt x="55634" y="192719"/>
                    </a:lnTo>
                    <a:lnTo>
                      <a:pt x="55634" y="173031"/>
                    </a:lnTo>
                    <a:lnTo>
                      <a:pt x="75654" y="173031"/>
                    </a:lnTo>
                    <a:lnTo>
                      <a:pt x="76296" y="192719"/>
                    </a:lnTo>
                    <a:close/>
                    <a:moveTo>
                      <a:pt x="91440" y="172909"/>
                    </a:moveTo>
                    <a:lnTo>
                      <a:pt x="111652" y="172909"/>
                    </a:lnTo>
                    <a:lnTo>
                      <a:pt x="111652" y="192719"/>
                    </a:lnTo>
                    <a:lnTo>
                      <a:pt x="91055" y="192719"/>
                    </a:lnTo>
                    <a:lnTo>
                      <a:pt x="91440" y="172909"/>
                    </a:lnTo>
                    <a:close/>
                    <a:moveTo>
                      <a:pt x="126796" y="172909"/>
                    </a:moveTo>
                    <a:lnTo>
                      <a:pt x="147074" y="172909"/>
                    </a:lnTo>
                    <a:lnTo>
                      <a:pt x="147074" y="192719"/>
                    </a:lnTo>
                    <a:lnTo>
                      <a:pt x="126411" y="192719"/>
                    </a:lnTo>
                    <a:lnTo>
                      <a:pt x="126796" y="172909"/>
                    </a:lnTo>
                    <a:close/>
                    <a:moveTo>
                      <a:pt x="162346" y="172909"/>
                    </a:moveTo>
                    <a:lnTo>
                      <a:pt x="182495" y="172909"/>
                    </a:lnTo>
                    <a:lnTo>
                      <a:pt x="182495" y="192719"/>
                    </a:lnTo>
                    <a:lnTo>
                      <a:pt x="161961" y="192719"/>
                    </a:lnTo>
                    <a:lnTo>
                      <a:pt x="162346" y="172909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803">
                <a:extLst>
                  <a:ext uri="{FF2B5EF4-FFF2-40B4-BE49-F238E27FC236}">
                    <a16:creationId xmlns:a16="http://schemas.microsoft.com/office/drawing/2014/main" id="{CBB97015-AF9C-AA42-BB82-2443A655585E}"/>
                  </a:ext>
                </a:extLst>
              </p:cNvPr>
              <p:cNvSpPr/>
              <p:nvPr/>
            </p:nvSpPr>
            <p:spPr>
              <a:xfrm>
                <a:off x="8229921" y="1594839"/>
                <a:ext cx="361049" cy="183710"/>
              </a:xfrm>
              <a:custGeom>
                <a:avLst/>
                <a:gdLst>
                  <a:gd name="connsiteX0" fmla="*/ 351129 w 361049"/>
                  <a:gd name="connsiteY0" fmla="*/ 177841 h 183710"/>
                  <a:gd name="connsiteX1" fmla="*/ 348370 w 361049"/>
                  <a:gd name="connsiteY1" fmla="*/ 183099 h 183710"/>
                  <a:gd name="connsiteX2" fmla="*/ 299538 w 361049"/>
                  <a:gd name="connsiteY2" fmla="*/ 183099 h 183710"/>
                  <a:gd name="connsiteX3" fmla="*/ 299538 w 361049"/>
                  <a:gd name="connsiteY3" fmla="*/ 163289 h 183710"/>
                  <a:gd name="connsiteX4" fmla="*/ 336178 w 361049"/>
                  <a:gd name="connsiteY4" fmla="*/ 163289 h 183710"/>
                  <a:gd name="connsiteX5" fmla="*/ 338232 w 361049"/>
                  <a:gd name="connsiteY5" fmla="*/ 119853 h 183710"/>
                  <a:gd name="connsiteX6" fmla="*/ 311730 w 361049"/>
                  <a:gd name="connsiteY6" fmla="*/ 85394 h 183710"/>
                  <a:gd name="connsiteX7" fmla="*/ 291966 w 361049"/>
                  <a:gd name="connsiteY7" fmla="*/ 77201 h 183710"/>
                  <a:gd name="connsiteX8" fmla="*/ 274384 w 361049"/>
                  <a:gd name="connsiteY8" fmla="*/ 68940 h 183710"/>
                  <a:gd name="connsiteX9" fmla="*/ 262192 w 361049"/>
                  <a:gd name="connsiteY9" fmla="*/ 53845 h 183710"/>
                  <a:gd name="connsiteX10" fmla="*/ 243326 w 361049"/>
                  <a:gd name="connsiteY10" fmla="*/ 31560 h 183710"/>
                  <a:gd name="connsiteX11" fmla="*/ 216247 w 361049"/>
                  <a:gd name="connsiteY11" fmla="*/ 20605 h 183710"/>
                  <a:gd name="connsiteX12" fmla="*/ 187243 w 361049"/>
                  <a:gd name="connsiteY12" fmla="*/ 23483 h 183710"/>
                  <a:gd name="connsiteX13" fmla="*/ 162859 w 361049"/>
                  <a:gd name="connsiteY13" fmla="*/ 39538 h 183710"/>
                  <a:gd name="connsiteX14" fmla="*/ 146753 w 361049"/>
                  <a:gd name="connsiteY14" fmla="*/ 50378 h 183710"/>
                  <a:gd name="connsiteX15" fmla="*/ 127567 w 361049"/>
                  <a:gd name="connsiteY15" fmla="*/ 52867 h 183710"/>
                  <a:gd name="connsiteX16" fmla="*/ 104979 w 361049"/>
                  <a:gd name="connsiteY16" fmla="*/ 56535 h 183710"/>
                  <a:gd name="connsiteX17" fmla="*/ 87718 w 361049"/>
                  <a:gd name="connsiteY17" fmla="*/ 69849 h 183710"/>
                  <a:gd name="connsiteX18" fmla="*/ 78478 w 361049"/>
                  <a:gd name="connsiteY18" fmla="*/ 89674 h 183710"/>
                  <a:gd name="connsiteX19" fmla="*/ 70649 w 361049"/>
                  <a:gd name="connsiteY19" fmla="*/ 107287 h 183710"/>
                  <a:gd name="connsiteX20" fmla="*/ 55955 w 361049"/>
                  <a:gd name="connsiteY20" fmla="*/ 119756 h 183710"/>
                  <a:gd name="connsiteX21" fmla="*/ 34266 w 361049"/>
                  <a:gd name="connsiteY21" fmla="*/ 137831 h 183710"/>
                  <a:gd name="connsiteX22" fmla="*/ 22138 w 361049"/>
                  <a:gd name="connsiteY22" fmla="*/ 163289 h 183710"/>
                  <a:gd name="connsiteX23" fmla="*/ 77515 w 361049"/>
                  <a:gd name="connsiteY23" fmla="*/ 163289 h 183710"/>
                  <a:gd name="connsiteX24" fmla="*/ 77515 w 361049"/>
                  <a:gd name="connsiteY24" fmla="*/ 183711 h 183710"/>
                  <a:gd name="connsiteX25" fmla="*/ 0 w 361049"/>
                  <a:gd name="connsiteY25" fmla="*/ 183711 h 183710"/>
                  <a:gd name="connsiteX26" fmla="*/ 770 w 361049"/>
                  <a:gd name="connsiteY26" fmla="*/ 173072 h 183710"/>
                  <a:gd name="connsiteX27" fmla="*/ 14438 w 361049"/>
                  <a:gd name="connsiteY27" fmla="*/ 131587 h 183710"/>
                  <a:gd name="connsiteX28" fmla="*/ 46778 w 361049"/>
                  <a:gd name="connsiteY28" fmla="*/ 102269 h 183710"/>
                  <a:gd name="connsiteX29" fmla="*/ 54799 w 361049"/>
                  <a:gd name="connsiteY29" fmla="*/ 95453 h 183710"/>
                  <a:gd name="connsiteX30" fmla="*/ 59227 w 361049"/>
                  <a:gd name="connsiteY30" fmla="*/ 85883 h 183710"/>
                  <a:gd name="connsiteX31" fmla="*/ 72125 w 361049"/>
                  <a:gd name="connsiteY31" fmla="*/ 57521 h 183710"/>
                  <a:gd name="connsiteX32" fmla="*/ 96701 w 361049"/>
                  <a:gd name="connsiteY32" fmla="*/ 38437 h 183710"/>
                  <a:gd name="connsiteX33" fmla="*/ 129043 w 361049"/>
                  <a:gd name="connsiteY33" fmla="*/ 33179 h 183710"/>
                  <a:gd name="connsiteX34" fmla="*/ 139374 w 361049"/>
                  <a:gd name="connsiteY34" fmla="*/ 31927 h 183710"/>
                  <a:gd name="connsiteX35" fmla="*/ 148100 w 361049"/>
                  <a:gd name="connsiteY35" fmla="*/ 26087 h 183710"/>
                  <a:gd name="connsiteX36" fmla="*/ 180377 w 361049"/>
                  <a:gd name="connsiteY36" fmla="*/ 4683 h 183710"/>
                  <a:gd name="connsiteX37" fmla="*/ 218878 w 361049"/>
                  <a:gd name="connsiteY37" fmla="*/ 822 h 183710"/>
                  <a:gd name="connsiteX38" fmla="*/ 254813 w 361049"/>
                  <a:gd name="connsiteY38" fmla="*/ 15393 h 183710"/>
                  <a:gd name="connsiteX39" fmla="*/ 279774 w 361049"/>
                  <a:gd name="connsiteY39" fmla="*/ 45041 h 183710"/>
                  <a:gd name="connsiteX40" fmla="*/ 286640 w 361049"/>
                  <a:gd name="connsiteY40" fmla="*/ 52972 h 183710"/>
                  <a:gd name="connsiteX41" fmla="*/ 296265 w 361049"/>
                  <a:gd name="connsiteY41" fmla="*/ 57269 h 183710"/>
                  <a:gd name="connsiteX42" fmla="*/ 330339 w 361049"/>
                  <a:gd name="connsiteY42" fmla="*/ 73652 h 183710"/>
                  <a:gd name="connsiteX43" fmla="*/ 353504 w 361049"/>
                  <a:gd name="connsiteY43" fmla="*/ 103541 h 183710"/>
                  <a:gd name="connsiteX44" fmla="*/ 361012 w 361049"/>
                  <a:gd name="connsiteY44" fmla="*/ 140664 h 183710"/>
                  <a:gd name="connsiteX45" fmla="*/ 351129 w 361049"/>
                  <a:gd name="connsiteY45" fmla="*/ 177229 h 18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61049" h="183710">
                    <a:moveTo>
                      <a:pt x="351129" y="177841"/>
                    </a:moveTo>
                    <a:lnTo>
                      <a:pt x="348370" y="183099"/>
                    </a:lnTo>
                    <a:lnTo>
                      <a:pt x="299538" y="183099"/>
                    </a:lnTo>
                    <a:lnTo>
                      <a:pt x="299538" y="163289"/>
                    </a:lnTo>
                    <a:lnTo>
                      <a:pt x="336178" y="163289"/>
                    </a:lnTo>
                    <a:cubicBezTo>
                      <a:pt x="341953" y="149513"/>
                      <a:pt x="342659" y="134119"/>
                      <a:pt x="338232" y="119853"/>
                    </a:cubicBezTo>
                    <a:cubicBezTo>
                      <a:pt x="333740" y="105587"/>
                      <a:pt x="324371" y="93375"/>
                      <a:pt x="311730" y="85394"/>
                    </a:cubicBezTo>
                    <a:cubicBezTo>
                      <a:pt x="305698" y="81483"/>
                      <a:pt x="299025" y="78706"/>
                      <a:pt x="291966" y="77201"/>
                    </a:cubicBezTo>
                    <a:cubicBezTo>
                      <a:pt x="285549" y="75809"/>
                      <a:pt x="279581" y="72984"/>
                      <a:pt x="274384" y="68940"/>
                    </a:cubicBezTo>
                    <a:cubicBezTo>
                      <a:pt x="269250" y="64895"/>
                      <a:pt x="265079" y="59735"/>
                      <a:pt x="262192" y="53845"/>
                    </a:cubicBezTo>
                    <a:cubicBezTo>
                      <a:pt x="257764" y="44996"/>
                      <a:pt x="251283" y="37349"/>
                      <a:pt x="243326" y="31560"/>
                    </a:cubicBezTo>
                    <a:cubicBezTo>
                      <a:pt x="235305" y="25771"/>
                      <a:pt x="226001" y="22012"/>
                      <a:pt x="216247" y="20605"/>
                    </a:cubicBezTo>
                    <a:cubicBezTo>
                      <a:pt x="206494" y="19198"/>
                      <a:pt x="196548" y="20186"/>
                      <a:pt x="187243" y="23483"/>
                    </a:cubicBezTo>
                    <a:cubicBezTo>
                      <a:pt x="177939" y="26781"/>
                      <a:pt x="169532" y="32290"/>
                      <a:pt x="162859" y="39538"/>
                    </a:cubicBezTo>
                    <a:cubicBezTo>
                      <a:pt x="158367" y="44353"/>
                      <a:pt x="152913" y="48064"/>
                      <a:pt x="146753" y="50378"/>
                    </a:cubicBezTo>
                    <a:cubicBezTo>
                      <a:pt x="140657" y="52691"/>
                      <a:pt x="134047" y="53544"/>
                      <a:pt x="127567" y="52867"/>
                    </a:cubicBezTo>
                    <a:cubicBezTo>
                      <a:pt x="119866" y="52116"/>
                      <a:pt x="112102" y="53381"/>
                      <a:pt x="104979" y="56535"/>
                    </a:cubicBezTo>
                    <a:cubicBezTo>
                      <a:pt x="98241" y="59511"/>
                      <a:pt x="92274" y="64079"/>
                      <a:pt x="87718" y="69849"/>
                    </a:cubicBezTo>
                    <a:cubicBezTo>
                      <a:pt x="83098" y="75619"/>
                      <a:pt x="79954" y="82421"/>
                      <a:pt x="78478" y="89674"/>
                    </a:cubicBezTo>
                    <a:cubicBezTo>
                      <a:pt x="77194" y="96062"/>
                      <a:pt x="74564" y="102080"/>
                      <a:pt x="70649" y="107287"/>
                    </a:cubicBezTo>
                    <a:cubicBezTo>
                      <a:pt x="66735" y="112493"/>
                      <a:pt x="61666" y="116754"/>
                      <a:pt x="55955" y="119756"/>
                    </a:cubicBezTo>
                    <a:cubicBezTo>
                      <a:pt x="47484" y="124154"/>
                      <a:pt x="40105" y="130319"/>
                      <a:pt x="34266" y="137831"/>
                    </a:cubicBezTo>
                    <a:cubicBezTo>
                      <a:pt x="28426" y="145344"/>
                      <a:pt x="24319" y="154026"/>
                      <a:pt x="22138" y="163289"/>
                    </a:cubicBezTo>
                    <a:lnTo>
                      <a:pt x="77515" y="163289"/>
                    </a:lnTo>
                    <a:lnTo>
                      <a:pt x="77515" y="183711"/>
                    </a:lnTo>
                    <a:lnTo>
                      <a:pt x="0" y="183711"/>
                    </a:lnTo>
                    <a:lnTo>
                      <a:pt x="770" y="173072"/>
                    </a:lnTo>
                    <a:cubicBezTo>
                      <a:pt x="1668" y="158290"/>
                      <a:pt x="6353" y="143997"/>
                      <a:pt x="14438" y="131587"/>
                    </a:cubicBezTo>
                    <a:cubicBezTo>
                      <a:pt x="22523" y="119176"/>
                      <a:pt x="33624" y="109075"/>
                      <a:pt x="46778" y="102269"/>
                    </a:cubicBezTo>
                    <a:cubicBezTo>
                      <a:pt x="49922" y="100609"/>
                      <a:pt x="52618" y="98283"/>
                      <a:pt x="54799" y="95453"/>
                    </a:cubicBezTo>
                    <a:cubicBezTo>
                      <a:pt x="56917" y="92623"/>
                      <a:pt x="58457" y="89357"/>
                      <a:pt x="59227" y="85883"/>
                    </a:cubicBezTo>
                    <a:cubicBezTo>
                      <a:pt x="61152" y="75522"/>
                      <a:pt x="65580" y="65787"/>
                      <a:pt x="72125" y="57521"/>
                    </a:cubicBezTo>
                    <a:cubicBezTo>
                      <a:pt x="78606" y="49255"/>
                      <a:pt x="87076" y="42704"/>
                      <a:pt x="96701" y="38437"/>
                    </a:cubicBezTo>
                    <a:cubicBezTo>
                      <a:pt x="106840" y="33905"/>
                      <a:pt x="118005" y="32093"/>
                      <a:pt x="129043" y="33179"/>
                    </a:cubicBezTo>
                    <a:cubicBezTo>
                      <a:pt x="132507" y="33589"/>
                      <a:pt x="136101" y="33160"/>
                      <a:pt x="139374" y="31927"/>
                    </a:cubicBezTo>
                    <a:cubicBezTo>
                      <a:pt x="142711" y="30694"/>
                      <a:pt x="145662" y="28692"/>
                      <a:pt x="148100" y="26087"/>
                    </a:cubicBezTo>
                    <a:cubicBezTo>
                      <a:pt x="156956" y="16430"/>
                      <a:pt x="168057" y="9085"/>
                      <a:pt x="180377" y="4683"/>
                    </a:cubicBezTo>
                    <a:cubicBezTo>
                      <a:pt x="192697" y="281"/>
                      <a:pt x="205916" y="-1045"/>
                      <a:pt x="218878" y="822"/>
                    </a:cubicBezTo>
                    <a:cubicBezTo>
                      <a:pt x="231841" y="2688"/>
                      <a:pt x="244160" y="7689"/>
                      <a:pt x="254813" y="15393"/>
                    </a:cubicBezTo>
                    <a:cubicBezTo>
                      <a:pt x="265401" y="23098"/>
                      <a:pt x="273935" y="33273"/>
                      <a:pt x="279774" y="45041"/>
                    </a:cubicBezTo>
                    <a:cubicBezTo>
                      <a:pt x="281443" y="48154"/>
                      <a:pt x="283817" y="50861"/>
                      <a:pt x="286640" y="52972"/>
                    </a:cubicBezTo>
                    <a:cubicBezTo>
                      <a:pt x="289528" y="55084"/>
                      <a:pt x="292801" y="56550"/>
                      <a:pt x="296265" y="57269"/>
                    </a:cubicBezTo>
                    <a:cubicBezTo>
                      <a:pt x="308714" y="60014"/>
                      <a:pt x="320393" y="65623"/>
                      <a:pt x="330339" y="73652"/>
                    </a:cubicBezTo>
                    <a:cubicBezTo>
                      <a:pt x="340285" y="81681"/>
                      <a:pt x="348178" y="91912"/>
                      <a:pt x="353504" y="103541"/>
                    </a:cubicBezTo>
                    <a:cubicBezTo>
                      <a:pt x="358829" y="115170"/>
                      <a:pt x="361396" y="127877"/>
                      <a:pt x="361012" y="140664"/>
                    </a:cubicBezTo>
                    <a:cubicBezTo>
                      <a:pt x="360562" y="153451"/>
                      <a:pt x="357225" y="165968"/>
                      <a:pt x="351129" y="177229"/>
                    </a:cubicBezTo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E9E7F1-339F-E04B-AF3F-3D0C9EBA5A8D}"/>
                </a:ext>
              </a:extLst>
            </p:cNvPr>
            <p:cNvSpPr txBox="1"/>
            <p:nvPr/>
          </p:nvSpPr>
          <p:spPr>
            <a:xfrm>
              <a:off x="8257053" y="2108027"/>
              <a:ext cx="119625" cy="41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8" dirty="0">
                  <a:solidFill>
                    <a:schemeClr val="bg1"/>
                  </a:solidFill>
                  <a:latin typeface="Oracle Sans"/>
                  <a:cs typeface="Oracle Sans"/>
                  <a:sym typeface="Oracle Sans"/>
                  <a:rtl val="0"/>
                </a:rPr>
                <a:t>Exadata</a:t>
              </a:r>
              <a:endParaRPr lang="en-US" sz="808" spc="0" baseline="0" dirty="0">
                <a:solidFill>
                  <a:schemeClr val="bg1"/>
                </a:solidFill>
                <a:latin typeface="Oracle Sans"/>
                <a:cs typeface="Oracle Sans"/>
                <a:sym typeface="Oracle Sans"/>
                <a:rtl val="0"/>
              </a:endParaRPr>
            </a:p>
          </p:txBody>
        </p:sp>
      </p:grpSp>
      <p:grpSp>
        <p:nvGrpSpPr>
          <p:cNvPr id="17" name="Graphic 2">
            <a:extLst>
              <a:ext uri="{FF2B5EF4-FFF2-40B4-BE49-F238E27FC236}">
                <a16:creationId xmlns:a16="http://schemas.microsoft.com/office/drawing/2014/main" id="{C15447B9-B5AB-6948-89DA-C90985E9DC03}"/>
              </a:ext>
            </a:extLst>
          </p:cNvPr>
          <p:cNvGrpSpPr/>
          <p:nvPr/>
        </p:nvGrpSpPr>
        <p:grpSpPr>
          <a:xfrm>
            <a:off x="4751104" y="3429000"/>
            <a:ext cx="783126" cy="873263"/>
            <a:chOff x="1943943" y="1582905"/>
            <a:chExt cx="459696" cy="513347"/>
          </a:xfrm>
        </p:grpSpPr>
        <p:sp>
          <p:nvSpPr>
            <p:cNvPr id="18" name="Freeform: Shape 674">
              <a:extLst>
                <a:ext uri="{FF2B5EF4-FFF2-40B4-BE49-F238E27FC236}">
                  <a16:creationId xmlns:a16="http://schemas.microsoft.com/office/drawing/2014/main" id="{70CCBA4D-3D4B-6F41-8B09-59367A4CD20B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675">
              <a:extLst>
                <a:ext uri="{FF2B5EF4-FFF2-40B4-BE49-F238E27FC236}">
                  <a16:creationId xmlns:a16="http://schemas.microsoft.com/office/drawing/2014/main" id="{1EAA9064-3B69-3D4B-AB8C-3E2842F59A56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676">
              <a:extLst>
                <a:ext uri="{FF2B5EF4-FFF2-40B4-BE49-F238E27FC236}">
                  <a16:creationId xmlns:a16="http://schemas.microsoft.com/office/drawing/2014/main" id="{1070C0B0-3188-1C46-9286-3283378E2F52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own Arrow Callout 1">
            <a:extLst>
              <a:ext uri="{FF2B5EF4-FFF2-40B4-BE49-F238E27FC236}">
                <a16:creationId xmlns:a16="http://schemas.microsoft.com/office/drawing/2014/main" id="{E0195CF0-1D13-EB46-9D4D-EC63BE934428}"/>
              </a:ext>
            </a:extLst>
          </p:cNvPr>
          <p:cNvSpPr/>
          <p:nvPr/>
        </p:nvSpPr>
        <p:spPr>
          <a:xfrm>
            <a:off x="3310553" y="2243397"/>
            <a:ext cx="3664229" cy="1185603"/>
          </a:xfrm>
          <a:prstGeom prst="down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 Database </a:t>
            </a:r>
          </a:p>
        </p:txBody>
      </p:sp>
      <p:grpSp>
        <p:nvGrpSpPr>
          <p:cNvPr id="21" name="Graphic 2">
            <a:extLst>
              <a:ext uri="{FF2B5EF4-FFF2-40B4-BE49-F238E27FC236}">
                <a16:creationId xmlns:a16="http://schemas.microsoft.com/office/drawing/2014/main" id="{4F06C8AB-7777-FF4A-8929-C42CA5FA50CE}"/>
              </a:ext>
            </a:extLst>
          </p:cNvPr>
          <p:cNvGrpSpPr/>
          <p:nvPr/>
        </p:nvGrpSpPr>
        <p:grpSpPr>
          <a:xfrm>
            <a:off x="3403631" y="3449798"/>
            <a:ext cx="783126" cy="873263"/>
            <a:chOff x="1943943" y="1582905"/>
            <a:chExt cx="459696" cy="513347"/>
          </a:xfrm>
        </p:grpSpPr>
        <p:sp>
          <p:nvSpPr>
            <p:cNvPr id="22" name="Freeform: Shape 674">
              <a:extLst>
                <a:ext uri="{FF2B5EF4-FFF2-40B4-BE49-F238E27FC236}">
                  <a16:creationId xmlns:a16="http://schemas.microsoft.com/office/drawing/2014/main" id="{7B92CFFF-DBD9-A54F-8338-B449C52E5618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675">
              <a:extLst>
                <a:ext uri="{FF2B5EF4-FFF2-40B4-BE49-F238E27FC236}">
                  <a16:creationId xmlns:a16="http://schemas.microsoft.com/office/drawing/2014/main" id="{1E5F6230-BD12-5A49-9D1B-602CB8BDDD18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676">
              <a:extLst>
                <a:ext uri="{FF2B5EF4-FFF2-40B4-BE49-F238E27FC236}">
                  <a16:creationId xmlns:a16="http://schemas.microsoft.com/office/drawing/2014/main" id="{44DB4275-B363-A642-901A-BC1549886227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1038C74A-BBA4-434D-9949-5546B4DAD80D}"/>
              </a:ext>
            </a:extLst>
          </p:cNvPr>
          <p:cNvGrpSpPr/>
          <p:nvPr/>
        </p:nvGrpSpPr>
        <p:grpSpPr>
          <a:xfrm>
            <a:off x="6138812" y="3402879"/>
            <a:ext cx="783126" cy="873263"/>
            <a:chOff x="1943943" y="1582905"/>
            <a:chExt cx="459696" cy="513347"/>
          </a:xfrm>
        </p:grpSpPr>
        <p:sp>
          <p:nvSpPr>
            <p:cNvPr id="26" name="Freeform: Shape 674">
              <a:extLst>
                <a:ext uri="{FF2B5EF4-FFF2-40B4-BE49-F238E27FC236}">
                  <a16:creationId xmlns:a16="http://schemas.microsoft.com/office/drawing/2014/main" id="{D56599F1-8DCB-7A48-BAC0-21A028279158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675">
              <a:extLst>
                <a:ext uri="{FF2B5EF4-FFF2-40B4-BE49-F238E27FC236}">
                  <a16:creationId xmlns:a16="http://schemas.microsoft.com/office/drawing/2014/main" id="{A6C52F8D-44C8-3D4E-AFDF-CD0F2EF34E02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676">
              <a:extLst>
                <a:ext uri="{FF2B5EF4-FFF2-40B4-BE49-F238E27FC236}">
                  <a16:creationId xmlns:a16="http://schemas.microsoft.com/office/drawing/2014/main" id="{8751B501-C284-E04C-87ED-8AA7EB32C0D2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own Arrow 2">
            <a:extLst>
              <a:ext uri="{FF2B5EF4-FFF2-40B4-BE49-F238E27FC236}">
                <a16:creationId xmlns:a16="http://schemas.microsoft.com/office/drawing/2014/main" id="{FA62885C-BB81-1349-B664-FE36109CB7A2}"/>
              </a:ext>
            </a:extLst>
          </p:cNvPr>
          <p:cNvSpPr/>
          <p:nvPr/>
        </p:nvSpPr>
        <p:spPr>
          <a:xfrm>
            <a:off x="3588849" y="3011557"/>
            <a:ext cx="577083" cy="45903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AC482733-F58D-D342-91CB-D9650EF484CB}"/>
              </a:ext>
            </a:extLst>
          </p:cNvPr>
          <p:cNvSpPr/>
          <p:nvPr/>
        </p:nvSpPr>
        <p:spPr>
          <a:xfrm>
            <a:off x="6159637" y="3008798"/>
            <a:ext cx="577083" cy="45903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50BB9D-E42C-4540-A6D9-49BD71DC4AF3}"/>
              </a:ext>
            </a:extLst>
          </p:cNvPr>
          <p:cNvSpPr txBox="1"/>
          <p:nvPr/>
        </p:nvSpPr>
        <p:spPr>
          <a:xfrm>
            <a:off x="3388506" y="4333458"/>
            <a:ext cx="795131" cy="30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OLTP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07146D-1895-A443-812D-AD02D630AC8D}"/>
              </a:ext>
            </a:extLst>
          </p:cNvPr>
          <p:cNvSpPr txBox="1"/>
          <p:nvPr/>
        </p:nvSpPr>
        <p:spPr>
          <a:xfrm>
            <a:off x="4801423" y="4297521"/>
            <a:ext cx="795131" cy="30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OLTP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C783B-E351-2448-A0AB-3D51588EA02F}"/>
              </a:ext>
            </a:extLst>
          </p:cNvPr>
          <p:cNvSpPr txBox="1"/>
          <p:nvPr/>
        </p:nvSpPr>
        <p:spPr>
          <a:xfrm>
            <a:off x="6159221" y="4276142"/>
            <a:ext cx="104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DWH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0D0008-7A7D-7C4A-9434-AED9DCAFEBC6}"/>
              </a:ext>
            </a:extLst>
          </p:cNvPr>
          <p:cNvSpPr/>
          <p:nvPr/>
        </p:nvSpPr>
        <p:spPr>
          <a:xfrm>
            <a:off x="8542941" y="1846085"/>
            <a:ext cx="2067339" cy="43609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3C937C-9016-F043-98FA-6F8C2BCF021C}"/>
              </a:ext>
            </a:extLst>
          </p:cNvPr>
          <p:cNvSpPr/>
          <p:nvPr/>
        </p:nvSpPr>
        <p:spPr>
          <a:xfrm>
            <a:off x="4176318" y="4964391"/>
            <a:ext cx="846398" cy="6029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EC991E-DC96-7449-A12D-1EB5F8D3E08B}"/>
              </a:ext>
            </a:extLst>
          </p:cNvPr>
          <p:cNvSpPr/>
          <p:nvPr/>
        </p:nvSpPr>
        <p:spPr>
          <a:xfrm>
            <a:off x="5510056" y="4956591"/>
            <a:ext cx="846398" cy="6029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64A09B-FE58-F94F-A522-D9383333F1E3}"/>
              </a:ext>
            </a:extLst>
          </p:cNvPr>
          <p:cNvCxnSpPr>
            <a:cxnSpLocks/>
          </p:cNvCxnSpPr>
          <p:nvPr/>
        </p:nvCxnSpPr>
        <p:spPr>
          <a:xfrm>
            <a:off x="4082756" y="4273840"/>
            <a:ext cx="372873" cy="68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14EDD2-BE5C-0C48-A12C-9B4782562CE8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478156" y="4273840"/>
            <a:ext cx="455099" cy="682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lded Corner 50">
            <a:extLst>
              <a:ext uri="{FF2B5EF4-FFF2-40B4-BE49-F238E27FC236}">
                <a16:creationId xmlns:a16="http://schemas.microsoft.com/office/drawing/2014/main" id="{8C6BDEF1-5762-244E-8666-F604ECE157F4}"/>
              </a:ext>
            </a:extLst>
          </p:cNvPr>
          <p:cNvSpPr/>
          <p:nvPr/>
        </p:nvSpPr>
        <p:spPr>
          <a:xfrm>
            <a:off x="9331525" y="5242720"/>
            <a:ext cx="754345" cy="695225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trailfile1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F8E983E-879A-344D-B9DD-3CF3B9796686}"/>
              </a:ext>
            </a:extLst>
          </p:cNvPr>
          <p:cNvSpPr/>
          <p:nvPr/>
        </p:nvSpPr>
        <p:spPr>
          <a:xfrm>
            <a:off x="7344964" y="3423677"/>
            <a:ext cx="846398" cy="6029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8B5956B-8981-0E4F-A2CD-07016EA09F9E}"/>
              </a:ext>
            </a:extLst>
          </p:cNvPr>
          <p:cNvSpPr/>
          <p:nvPr/>
        </p:nvSpPr>
        <p:spPr>
          <a:xfrm>
            <a:off x="7316277" y="4231940"/>
            <a:ext cx="846398" cy="6029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21337B-B964-FA4D-BD44-A46BCE3FD91A}"/>
              </a:ext>
            </a:extLst>
          </p:cNvPr>
          <p:cNvSpPr txBox="1"/>
          <p:nvPr/>
        </p:nvSpPr>
        <p:spPr>
          <a:xfrm>
            <a:off x="8866855" y="2170444"/>
            <a:ext cx="1487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DBFS (to store trail file and parameter)</a:t>
            </a:r>
          </a:p>
          <a:p>
            <a:endParaRPr lang="en-US" dirty="0"/>
          </a:p>
        </p:txBody>
      </p:sp>
      <p:sp>
        <p:nvSpPr>
          <p:cNvPr id="56" name="Folded Corner 55">
            <a:extLst>
              <a:ext uri="{FF2B5EF4-FFF2-40B4-BE49-F238E27FC236}">
                <a16:creationId xmlns:a16="http://schemas.microsoft.com/office/drawing/2014/main" id="{C6D0ACC9-2FFD-0940-9E83-9AD9ACB4777F}"/>
              </a:ext>
            </a:extLst>
          </p:cNvPr>
          <p:cNvSpPr/>
          <p:nvPr/>
        </p:nvSpPr>
        <p:spPr>
          <a:xfrm>
            <a:off x="9371036" y="4455271"/>
            <a:ext cx="754345" cy="695225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trailfile2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AEBE14B-C7D2-374F-A506-617A803FAE11}"/>
              </a:ext>
            </a:extLst>
          </p:cNvPr>
          <p:cNvCxnSpPr>
            <a:stCxn id="37" idx="6"/>
          </p:cNvCxnSpPr>
          <p:nvPr/>
        </p:nvCxnSpPr>
        <p:spPr>
          <a:xfrm flipV="1">
            <a:off x="6356454" y="4964391"/>
            <a:ext cx="2975071" cy="29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B592A6-2001-1847-BC71-3C169784E4FD}"/>
              </a:ext>
            </a:extLst>
          </p:cNvPr>
          <p:cNvCxnSpPr/>
          <p:nvPr/>
        </p:nvCxnSpPr>
        <p:spPr>
          <a:xfrm>
            <a:off x="5022716" y="5406013"/>
            <a:ext cx="4308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FCAF35-3BA0-B94A-80AE-DA56867E19C4}"/>
              </a:ext>
            </a:extLst>
          </p:cNvPr>
          <p:cNvCxnSpPr/>
          <p:nvPr/>
        </p:nvCxnSpPr>
        <p:spPr>
          <a:xfrm flipH="1" flipV="1">
            <a:off x="8162675" y="4642032"/>
            <a:ext cx="1168850" cy="76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B1D5EDE-6FE3-9743-AAAC-A60039097E71}"/>
              </a:ext>
            </a:extLst>
          </p:cNvPr>
          <p:cNvCxnSpPr>
            <a:stCxn id="56" idx="1"/>
          </p:cNvCxnSpPr>
          <p:nvPr/>
        </p:nvCxnSpPr>
        <p:spPr>
          <a:xfrm flipH="1" flipV="1">
            <a:off x="8191362" y="3886429"/>
            <a:ext cx="1179674" cy="91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EE31A36-9D99-C744-866E-393BC56FBC9A}"/>
              </a:ext>
            </a:extLst>
          </p:cNvPr>
          <p:cNvCxnSpPr>
            <a:cxnSpLocks/>
            <a:stCxn id="52" idx="2"/>
            <a:endCxn id="28" idx="16"/>
          </p:cNvCxnSpPr>
          <p:nvPr/>
        </p:nvCxnSpPr>
        <p:spPr>
          <a:xfrm flipH="1">
            <a:off x="6859476" y="3725128"/>
            <a:ext cx="485488" cy="1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7BBBA88-63FA-D944-99F4-85F7A5923310}"/>
              </a:ext>
            </a:extLst>
          </p:cNvPr>
          <p:cNvCxnSpPr>
            <a:cxnSpLocks/>
            <a:endCxn id="28" idx="42"/>
          </p:cNvCxnSpPr>
          <p:nvPr/>
        </p:nvCxnSpPr>
        <p:spPr>
          <a:xfrm flipH="1" flipV="1">
            <a:off x="6861553" y="4151396"/>
            <a:ext cx="519130" cy="20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4990387-D27A-1344-BFC3-83130CC0571F}"/>
              </a:ext>
            </a:extLst>
          </p:cNvPr>
          <p:cNvSpPr/>
          <p:nvPr/>
        </p:nvSpPr>
        <p:spPr>
          <a:xfrm>
            <a:off x="6416543" y="5715099"/>
            <a:ext cx="1579468" cy="6029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406908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7;p6">
            <a:extLst>
              <a:ext uri="{FF2B5EF4-FFF2-40B4-BE49-F238E27FC236}">
                <a16:creationId xmlns:a16="http://schemas.microsoft.com/office/drawing/2014/main" id="{0D9F921F-B98A-524F-AD62-5EF6202BE19C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0610826" cy="11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500"/>
              <a:buFont typeface="Arial"/>
              <a:buNone/>
            </a:pPr>
            <a:r>
              <a:rPr lang="en-US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Problem 3</a:t>
            </a:r>
            <a:r>
              <a:rPr lang="en-US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</a:t>
            </a:r>
            <a:endParaRPr lang="nb-NO" dirty="0"/>
          </a:p>
        </p:txBody>
      </p:sp>
      <p:grpSp>
        <p:nvGrpSpPr>
          <p:cNvPr id="21" name="Graphic 2">
            <a:extLst>
              <a:ext uri="{FF2B5EF4-FFF2-40B4-BE49-F238E27FC236}">
                <a16:creationId xmlns:a16="http://schemas.microsoft.com/office/drawing/2014/main" id="{4F06C8AB-7777-FF4A-8929-C42CA5FA50CE}"/>
              </a:ext>
            </a:extLst>
          </p:cNvPr>
          <p:cNvGrpSpPr/>
          <p:nvPr/>
        </p:nvGrpSpPr>
        <p:grpSpPr>
          <a:xfrm>
            <a:off x="1196321" y="2037940"/>
            <a:ext cx="2411584" cy="2384973"/>
            <a:chOff x="1943943" y="1582905"/>
            <a:chExt cx="459696" cy="513347"/>
          </a:xfrm>
        </p:grpSpPr>
        <p:sp>
          <p:nvSpPr>
            <p:cNvPr id="22" name="Freeform: Shape 674">
              <a:extLst>
                <a:ext uri="{FF2B5EF4-FFF2-40B4-BE49-F238E27FC236}">
                  <a16:creationId xmlns:a16="http://schemas.microsoft.com/office/drawing/2014/main" id="{7B92CFFF-DBD9-A54F-8338-B449C52E5618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675">
              <a:extLst>
                <a:ext uri="{FF2B5EF4-FFF2-40B4-BE49-F238E27FC236}">
                  <a16:creationId xmlns:a16="http://schemas.microsoft.com/office/drawing/2014/main" id="{1E5F6230-BD12-5A49-9D1B-602CB8BDDD18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676">
              <a:extLst>
                <a:ext uri="{FF2B5EF4-FFF2-40B4-BE49-F238E27FC236}">
                  <a16:creationId xmlns:a16="http://schemas.microsoft.com/office/drawing/2014/main" id="{44DB4275-B363-A642-901A-BC1549886227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50BB9D-E42C-4540-A6D9-49BD71DC4AF3}"/>
              </a:ext>
            </a:extLst>
          </p:cNvPr>
          <p:cNvSpPr txBox="1"/>
          <p:nvPr/>
        </p:nvSpPr>
        <p:spPr>
          <a:xfrm>
            <a:off x="1847118" y="4806545"/>
            <a:ext cx="795131" cy="30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Source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C783B-E351-2448-A0AB-3D51588EA02F}"/>
              </a:ext>
            </a:extLst>
          </p:cNvPr>
          <p:cNvSpPr txBox="1"/>
          <p:nvPr/>
        </p:nvSpPr>
        <p:spPr>
          <a:xfrm>
            <a:off x="9288053" y="4610586"/>
            <a:ext cx="104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Target</a:t>
            </a:r>
          </a:p>
        </p:txBody>
      </p:sp>
      <p:grpSp>
        <p:nvGrpSpPr>
          <p:cNvPr id="37" name="Graphic 2">
            <a:extLst>
              <a:ext uri="{FF2B5EF4-FFF2-40B4-BE49-F238E27FC236}">
                <a16:creationId xmlns:a16="http://schemas.microsoft.com/office/drawing/2014/main" id="{54017619-712D-D64B-967C-BE255411CE3A}"/>
              </a:ext>
            </a:extLst>
          </p:cNvPr>
          <p:cNvGrpSpPr/>
          <p:nvPr/>
        </p:nvGrpSpPr>
        <p:grpSpPr>
          <a:xfrm>
            <a:off x="8552078" y="2066336"/>
            <a:ext cx="2411584" cy="2384973"/>
            <a:chOff x="1943943" y="1582905"/>
            <a:chExt cx="459696" cy="513347"/>
          </a:xfrm>
        </p:grpSpPr>
        <p:sp>
          <p:nvSpPr>
            <p:cNvPr id="41" name="Freeform: Shape 674">
              <a:extLst>
                <a:ext uri="{FF2B5EF4-FFF2-40B4-BE49-F238E27FC236}">
                  <a16:creationId xmlns:a16="http://schemas.microsoft.com/office/drawing/2014/main" id="{A6CC2443-34C1-B44A-8074-95B95A3EDFAB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675">
              <a:extLst>
                <a:ext uri="{FF2B5EF4-FFF2-40B4-BE49-F238E27FC236}">
                  <a16:creationId xmlns:a16="http://schemas.microsoft.com/office/drawing/2014/main" id="{A28F5207-B3C8-CA44-932A-46ED54183D92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676">
              <a:extLst>
                <a:ext uri="{FF2B5EF4-FFF2-40B4-BE49-F238E27FC236}">
                  <a16:creationId xmlns:a16="http://schemas.microsoft.com/office/drawing/2014/main" id="{790177EB-C036-4E46-BDD2-0F5A6BBAD35E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462AC58B-6280-7145-8191-CC402BEE45FA}"/>
              </a:ext>
            </a:extLst>
          </p:cNvPr>
          <p:cNvSpPr/>
          <p:nvPr/>
        </p:nvSpPr>
        <p:spPr>
          <a:xfrm>
            <a:off x="3653176" y="2875722"/>
            <a:ext cx="4866755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0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0610700" cy="11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buFontTx/>
            </a:pPr>
            <a:r>
              <a:rPr lang="nb-NO" dirty="0"/>
              <a:t>Challenges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169B251-6DB9-874B-96B3-00D08AE83A3A}"/>
              </a:ext>
            </a:extLst>
          </p:cNvPr>
          <p:cNvSpPr txBox="1">
            <a:spLocks/>
          </p:cNvSpPr>
          <p:nvPr/>
        </p:nvSpPr>
        <p:spPr>
          <a:xfrm>
            <a:off x="540000" y="1926934"/>
            <a:ext cx="4300483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pPr marL="0" indent="0">
              <a:buClrTx/>
              <a:buNone/>
            </a:pPr>
            <a:endParaRPr lang="en-US" sz="22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B63240-4C18-334A-98AB-9E4CFC12A9AD}"/>
              </a:ext>
            </a:extLst>
          </p:cNvPr>
          <p:cNvSpPr txBox="1">
            <a:spLocks/>
          </p:cNvSpPr>
          <p:nvPr/>
        </p:nvSpPr>
        <p:spPr>
          <a:xfrm>
            <a:off x="692400" y="2079334"/>
            <a:ext cx="4716449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r>
              <a:rPr lang="en-US" sz="1800" dirty="0">
                <a:solidFill>
                  <a:schemeClr val="bg2"/>
                </a:solidFill>
                <a:latin typeface="Söhne"/>
              </a:rPr>
              <a:t>Lack of expertise in </a:t>
            </a:r>
            <a:r>
              <a:rPr lang="en-US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US" sz="1800" dirty="0">
                <a:solidFill>
                  <a:schemeClr val="bg2"/>
                </a:solidFill>
                <a:latin typeface="Söhne"/>
              </a:rPr>
              <a:t>.</a:t>
            </a:r>
          </a:p>
          <a:p>
            <a:r>
              <a:rPr lang="en-US" sz="1800" dirty="0">
                <a:solidFill>
                  <a:schemeClr val="bg2"/>
                </a:solidFill>
                <a:latin typeface="Söhne"/>
              </a:rPr>
              <a:t>They want to operate and monitor replication processes themselves without touching database.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High Availability/Disaster Recovery.</a:t>
            </a:r>
          </a:p>
          <a:p>
            <a:pPr marL="0" indent="0">
              <a:buNone/>
            </a:pPr>
            <a:endParaRPr lang="en-IN" sz="1800" dirty="0">
              <a:solidFill>
                <a:schemeClr val="bg2"/>
              </a:solidFill>
              <a:latin typeface="Söhne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8B5732-A2C3-C347-9917-621EE65DF29F}"/>
              </a:ext>
            </a:extLst>
          </p:cNvPr>
          <p:cNvSpPr txBox="1">
            <a:spLocks/>
          </p:cNvSpPr>
          <p:nvPr/>
        </p:nvSpPr>
        <p:spPr>
          <a:xfrm>
            <a:off x="5408849" y="2225595"/>
            <a:ext cx="4300483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pPr marL="0" indent="0">
              <a:buClrTx/>
              <a:buNone/>
            </a:pPr>
            <a:endParaRPr lang="en-US" sz="22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904CEBD-B925-F946-82A7-018BDF170C7B}"/>
              </a:ext>
            </a:extLst>
          </p:cNvPr>
          <p:cNvSpPr txBox="1">
            <a:spLocks/>
          </p:cNvSpPr>
          <p:nvPr/>
        </p:nvSpPr>
        <p:spPr>
          <a:xfrm>
            <a:off x="357808" y="1978548"/>
            <a:ext cx="4300483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pPr marL="0" indent="0">
              <a:buClrTx/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67B74-1591-FD4A-B235-8CD3DBD3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249" y="1791761"/>
            <a:ext cx="5781691" cy="32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7;p6">
            <a:extLst>
              <a:ext uri="{FF2B5EF4-FFF2-40B4-BE49-F238E27FC236}">
                <a16:creationId xmlns:a16="http://schemas.microsoft.com/office/drawing/2014/main" id="{0D9F921F-B98A-524F-AD62-5EF6202BE19C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0610826" cy="11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500"/>
              <a:buFont typeface="Arial"/>
              <a:buNone/>
            </a:pPr>
            <a:r>
              <a:rPr lang="en-US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nb-NO" dirty="0"/>
          </a:p>
        </p:txBody>
      </p:sp>
      <p:grpSp>
        <p:nvGrpSpPr>
          <p:cNvPr id="21" name="Graphic 2">
            <a:extLst>
              <a:ext uri="{FF2B5EF4-FFF2-40B4-BE49-F238E27FC236}">
                <a16:creationId xmlns:a16="http://schemas.microsoft.com/office/drawing/2014/main" id="{4F06C8AB-7777-FF4A-8929-C42CA5FA50CE}"/>
              </a:ext>
            </a:extLst>
          </p:cNvPr>
          <p:cNvGrpSpPr/>
          <p:nvPr/>
        </p:nvGrpSpPr>
        <p:grpSpPr>
          <a:xfrm>
            <a:off x="1196321" y="2037940"/>
            <a:ext cx="2411584" cy="2384973"/>
            <a:chOff x="1943943" y="1582905"/>
            <a:chExt cx="459696" cy="513347"/>
          </a:xfrm>
        </p:grpSpPr>
        <p:sp>
          <p:nvSpPr>
            <p:cNvPr id="22" name="Freeform: Shape 674">
              <a:extLst>
                <a:ext uri="{FF2B5EF4-FFF2-40B4-BE49-F238E27FC236}">
                  <a16:creationId xmlns:a16="http://schemas.microsoft.com/office/drawing/2014/main" id="{7B92CFFF-DBD9-A54F-8338-B449C52E5618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675">
              <a:extLst>
                <a:ext uri="{FF2B5EF4-FFF2-40B4-BE49-F238E27FC236}">
                  <a16:creationId xmlns:a16="http://schemas.microsoft.com/office/drawing/2014/main" id="{1E5F6230-BD12-5A49-9D1B-602CB8BDDD18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676">
              <a:extLst>
                <a:ext uri="{FF2B5EF4-FFF2-40B4-BE49-F238E27FC236}">
                  <a16:creationId xmlns:a16="http://schemas.microsoft.com/office/drawing/2014/main" id="{44DB4275-B363-A642-901A-BC1549886227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50BB9D-E42C-4540-A6D9-49BD71DC4AF3}"/>
              </a:ext>
            </a:extLst>
          </p:cNvPr>
          <p:cNvSpPr txBox="1"/>
          <p:nvPr/>
        </p:nvSpPr>
        <p:spPr>
          <a:xfrm>
            <a:off x="1847118" y="4806545"/>
            <a:ext cx="795131" cy="30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Source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C783B-E351-2448-A0AB-3D51588EA02F}"/>
              </a:ext>
            </a:extLst>
          </p:cNvPr>
          <p:cNvSpPr txBox="1"/>
          <p:nvPr/>
        </p:nvSpPr>
        <p:spPr>
          <a:xfrm>
            <a:off x="9288053" y="4610586"/>
            <a:ext cx="104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Target</a:t>
            </a:r>
          </a:p>
        </p:txBody>
      </p:sp>
      <p:grpSp>
        <p:nvGrpSpPr>
          <p:cNvPr id="37" name="Graphic 2">
            <a:extLst>
              <a:ext uri="{FF2B5EF4-FFF2-40B4-BE49-F238E27FC236}">
                <a16:creationId xmlns:a16="http://schemas.microsoft.com/office/drawing/2014/main" id="{54017619-712D-D64B-967C-BE255411CE3A}"/>
              </a:ext>
            </a:extLst>
          </p:cNvPr>
          <p:cNvGrpSpPr/>
          <p:nvPr/>
        </p:nvGrpSpPr>
        <p:grpSpPr>
          <a:xfrm>
            <a:off x="8552078" y="2066336"/>
            <a:ext cx="2411584" cy="2384973"/>
            <a:chOff x="1943943" y="1582905"/>
            <a:chExt cx="459696" cy="513347"/>
          </a:xfrm>
        </p:grpSpPr>
        <p:sp>
          <p:nvSpPr>
            <p:cNvPr id="41" name="Freeform: Shape 674">
              <a:extLst>
                <a:ext uri="{FF2B5EF4-FFF2-40B4-BE49-F238E27FC236}">
                  <a16:creationId xmlns:a16="http://schemas.microsoft.com/office/drawing/2014/main" id="{A6CC2443-34C1-B44A-8074-95B95A3EDFAB}"/>
                </a:ext>
              </a:extLst>
            </p:cNvPr>
            <p:cNvSpPr/>
            <p:nvPr/>
          </p:nvSpPr>
          <p:spPr>
            <a:xfrm>
              <a:off x="1950046" y="1589017"/>
              <a:ext cx="447465" cy="501125"/>
            </a:xfrm>
            <a:custGeom>
              <a:avLst/>
              <a:gdLst>
                <a:gd name="connsiteX0" fmla="*/ 223672 w 447465"/>
                <a:gd name="connsiteY0" fmla="*/ 501126 h 501125"/>
                <a:gd name="connsiteX1" fmla="*/ 0 w 447465"/>
                <a:gd name="connsiteY1" fmla="*/ 433903 h 501125"/>
                <a:gd name="connsiteX2" fmla="*/ 0 w 447465"/>
                <a:gd name="connsiteY2" fmla="*/ 69180 h 501125"/>
                <a:gd name="connsiteX3" fmla="*/ 223672 w 447465"/>
                <a:gd name="connsiteY3" fmla="*/ 0 h 501125"/>
                <a:gd name="connsiteX4" fmla="*/ 447466 w 447465"/>
                <a:gd name="connsiteY4" fmla="*/ 69180 h 501125"/>
                <a:gd name="connsiteX5" fmla="*/ 447466 w 447465"/>
                <a:gd name="connsiteY5" fmla="*/ 433903 h 501125"/>
                <a:gd name="connsiteX6" fmla="*/ 223672 w 447465"/>
                <a:gd name="connsiteY6" fmla="*/ 501126 h 50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65" h="501125">
                  <a:moveTo>
                    <a:pt x="223672" y="501126"/>
                  </a:moveTo>
                  <a:cubicBezTo>
                    <a:pt x="200815" y="501126"/>
                    <a:pt x="0" y="499290"/>
                    <a:pt x="0" y="433903"/>
                  </a:cubicBezTo>
                  <a:lnTo>
                    <a:pt x="0" y="69180"/>
                  </a:lnTo>
                  <a:cubicBezTo>
                    <a:pt x="0" y="1956"/>
                    <a:pt x="200815" y="0"/>
                    <a:pt x="223672" y="0"/>
                  </a:cubicBezTo>
                  <a:cubicBezTo>
                    <a:pt x="246529" y="0"/>
                    <a:pt x="447466" y="1956"/>
                    <a:pt x="447466" y="69180"/>
                  </a:cubicBezTo>
                  <a:lnTo>
                    <a:pt x="447466" y="433903"/>
                  </a:lnTo>
                  <a:cubicBezTo>
                    <a:pt x="447466" y="499290"/>
                    <a:pt x="246651" y="501126"/>
                    <a:pt x="223672" y="501126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675">
              <a:extLst>
                <a:ext uri="{FF2B5EF4-FFF2-40B4-BE49-F238E27FC236}">
                  <a16:creationId xmlns:a16="http://schemas.microsoft.com/office/drawing/2014/main" id="{A28F5207-B3C8-CA44-932A-46ED54183D92}"/>
                </a:ext>
              </a:extLst>
            </p:cNvPr>
            <p:cNvSpPr/>
            <p:nvPr/>
          </p:nvSpPr>
          <p:spPr>
            <a:xfrm>
              <a:off x="1943943" y="1582905"/>
              <a:ext cx="459696" cy="513347"/>
            </a:xfrm>
            <a:custGeom>
              <a:avLst/>
              <a:gdLst>
                <a:gd name="connsiteX0" fmla="*/ 229787 w 459696"/>
                <a:gd name="connsiteY0" fmla="*/ 12223 h 513347"/>
                <a:gd name="connsiteX1" fmla="*/ 447472 w 459696"/>
                <a:gd name="connsiteY1" fmla="*/ 75291 h 513347"/>
                <a:gd name="connsiteX2" fmla="*/ 447472 w 459696"/>
                <a:gd name="connsiteY2" fmla="*/ 440009 h 513347"/>
                <a:gd name="connsiteX3" fmla="*/ 229787 w 459696"/>
                <a:gd name="connsiteY3" fmla="*/ 501123 h 513347"/>
                <a:gd name="connsiteX4" fmla="*/ 12224 w 459696"/>
                <a:gd name="connsiteY4" fmla="*/ 440009 h 513347"/>
                <a:gd name="connsiteX5" fmla="*/ 12224 w 459696"/>
                <a:gd name="connsiteY5" fmla="*/ 75291 h 513347"/>
                <a:gd name="connsiteX6" fmla="*/ 229787 w 459696"/>
                <a:gd name="connsiteY6" fmla="*/ 12223 h 513347"/>
                <a:gd name="connsiteX7" fmla="*/ 229787 w 459696"/>
                <a:gd name="connsiteY7" fmla="*/ 0 h 513347"/>
                <a:gd name="connsiteX8" fmla="*/ 0 w 459696"/>
                <a:gd name="connsiteY8" fmla="*/ 75291 h 513347"/>
                <a:gd name="connsiteX9" fmla="*/ 0 w 459696"/>
                <a:gd name="connsiteY9" fmla="*/ 440009 h 513347"/>
                <a:gd name="connsiteX10" fmla="*/ 229787 w 459696"/>
                <a:gd name="connsiteY10" fmla="*/ 513347 h 513347"/>
                <a:gd name="connsiteX11" fmla="*/ 459696 w 459696"/>
                <a:gd name="connsiteY11" fmla="*/ 440009 h 513347"/>
                <a:gd name="connsiteX12" fmla="*/ 459696 w 459696"/>
                <a:gd name="connsiteY12" fmla="*/ 75291 h 513347"/>
                <a:gd name="connsiteX13" fmla="*/ 229787 w 459696"/>
                <a:gd name="connsiteY13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696" h="513347">
                  <a:moveTo>
                    <a:pt x="229787" y="12223"/>
                  </a:moveTo>
                  <a:cubicBezTo>
                    <a:pt x="305570" y="12223"/>
                    <a:pt x="447472" y="25423"/>
                    <a:pt x="447472" y="75291"/>
                  </a:cubicBezTo>
                  <a:lnTo>
                    <a:pt x="447472" y="440009"/>
                  </a:lnTo>
                  <a:cubicBezTo>
                    <a:pt x="447472" y="488899"/>
                    <a:pt x="305076" y="501123"/>
                    <a:pt x="229787" y="501123"/>
                  </a:cubicBezTo>
                  <a:cubicBezTo>
                    <a:pt x="154498" y="501123"/>
                    <a:pt x="12224" y="488899"/>
                    <a:pt x="12224" y="440009"/>
                  </a:cubicBezTo>
                  <a:lnTo>
                    <a:pt x="12224" y="75291"/>
                  </a:lnTo>
                  <a:cubicBezTo>
                    <a:pt x="12224" y="25423"/>
                    <a:pt x="154620" y="12223"/>
                    <a:pt x="229787" y="12223"/>
                  </a:cubicBezTo>
                  <a:close/>
                  <a:moveTo>
                    <a:pt x="229787" y="0"/>
                  </a:moveTo>
                  <a:cubicBezTo>
                    <a:pt x="191408" y="0"/>
                    <a:pt x="0" y="3667"/>
                    <a:pt x="0" y="75291"/>
                  </a:cubicBezTo>
                  <a:lnTo>
                    <a:pt x="0" y="440009"/>
                  </a:lnTo>
                  <a:cubicBezTo>
                    <a:pt x="0" y="510049"/>
                    <a:pt x="191408" y="513347"/>
                    <a:pt x="229787" y="513347"/>
                  </a:cubicBezTo>
                  <a:cubicBezTo>
                    <a:pt x="268166" y="513347"/>
                    <a:pt x="459696" y="509805"/>
                    <a:pt x="459696" y="440009"/>
                  </a:cubicBezTo>
                  <a:lnTo>
                    <a:pt x="459696" y="75291"/>
                  </a:lnTo>
                  <a:cubicBezTo>
                    <a:pt x="459696" y="3667"/>
                    <a:pt x="268898" y="0"/>
                    <a:pt x="229787" y="0"/>
                  </a:cubicBez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676">
              <a:extLst>
                <a:ext uri="{FF2B5EF4-FFF2-40B4-BE49-F238E27FC236}">
                  <a16:creationId xmlns:a16="http://schemas.microsoft.com/office/drawing/2014/main" id="{790177EB-C036-4E46-BDD2-0F5A6BBAD35E}"/>
                </a:ext>
              </a:extLst>
            </p:cNvPr>
            <p:cNvSpPr/>
            <p:nvPr/>
          </p:nvSpPr>
          <p:spPr>
            <a:xfrm>
              <a:off x="1956174" y="1595131"/>
              <a:ext cx="435241" cy="488902"/>
            </a:xfrm>
            <a:custGeom>
              <a:avLst/>
              <a:gdLst>
                <a:gd name="connsiteX0" fmla="*/ 435242 w 435241"/>
                <a:gd name="connsiteY0" fmla="*/ 63069 h 488902"/>
                <a:gd name="connsiteX1" fmla="*/ 217563 w 435241"/>
                <a:gd name="connsiteY1" fmla="*/ 0 h 488902"/>
                <a:gd name="connsiteX2" fmla="*/ 0 w 435241"/>
                <a:gd name="connsiteY2" fmla="*/ 63069 h 488902"/>
                <a:gd name="connsiteX3" fmla="*/ 0 w 435241"/>
                <a:gd name="connsiteY3" fmla="*/ 427789 h 488902"/>
                <a:gd name="connsiteX4" fmla="*/ 217563 w 435241"/>
                <a:gd name="connsiteY4" fmla="*/ 488903 h 488902"/>
                <a:gd name="connsiteX5" fmla="*/ 435242 w 435241"/>
                <a:gd name="connsiteY5" fmla="*/ 427789 h 488902"/>
                <a:gd name="connsiteX6" fmla="*/ 435242 w 435241"/>
                <a:gd name="connsiteY6" fmla="*/ 63069 h 488902"/>
                <a:gd name="connsiteX7" fmla="*/ 410800 w 435241"/>
                <a:gd name="connsiteY7" fmla="*/ 307519 h 488902"/>
                <a:gd name="connsiteX8" fmla="*/ 359709 w 435241"/>
                <a:gd name="connsiteY8" fmla="*/ 330863 h 488902"/>
                <a:gd name="connsiteX9" fmla="*/ 217563 w 435241"/>
                <a:gd name="connsiteY9" fmla="*/ 344800 h 488902"/>
                <a:gd name="connsiteX10" fmla="*/ 74923 w 435241"/>
                <a:gd name="connsiteY10" fmla="*/ 330619 h 488902"/>
                <a:gd name="connsiteX11" fmla="*/ 24442 w 435241"/>
                <a:gd name="connsiteY11" fmla="*/ 307275 h 488902"/>
                <a:gd name="connsiteX12" fmla="*/ 24442 w 435241"/>
                <a:gd name="connsiteY12" fmla="*/ 217562 h 488902"/>
                <a:gd name="connsiteX13" fmla="*/ 218173 w 435241"/>
                <a:gd name="connsiteY13" fmla="*/ 248607 h 488902"/>
                <a:gd name="connsiteX14" fmla="*/ 412019 w 435241"/>
                <a:gd name="connsiteY14" fmla="*/ 217562 h 488902"/>
                <a:gd name="connsiteX15" fmla="*/ 410800 w 435241"/>
                <a:gd name="connsiteY15" fmla="*/ 307519 h 488902"/>
                <a:gd name="connsiteX16" fmla="*/ 410800 w 435241"/>
                <a:gd name="connsiteY16" fmla="*/ 187494 h 488902"/>
                <a:gd name="connsiteX17" fmla="*/ 359709 w 435241"/>
                <a:gd name="connsiteY17" fmla="*/ 210839 h 488902"/>
                <a:gd name="connsiteX18" fmla="*/ 217563 w 435241"/>
                <a:gd name="connsiteY18" fmla="*/ 224773 h 488902"/>
                <a:gd name="connsiteX19" fmla="*/ 74923 w 435241"/>
                <a:gd name="connsiteY19" fmla="*/ 210594 h 488902"/>
                <a:gd name="connsiteX20" fmla="*/ 24442 w 435241"/>
                <a:gd name="connsiteY20" fmla="*/ 187249 h 488902"/>
                <a:gd name="connsiteX21" fmla="*/ 24442 w 435241"/>
                <a:gd name="connsiteY21" fmla="*/ 94114 h 488902"/>
                <a:gd name="connsiteX22" fmla="*/ 218173 w 435241"/>
                <a:gd name="connsiteY22" fmla="*/ 126015 h 488902"/>
                <a:gd name="connsiteX23" fmla="*/ 412019 w 435241"/>
                <a:gd name="connsiteY23" fmla="*/ 94114 h 488902"/>
                <a:gd name="connsiteX24" fmla="*/ 410800 w 435241"/>
                <a:gd name="connsiteY24" fmla="*/ 187494 h 488902"/>
                <a:gd name="connsiteX25" fmla="*/ 75045 w 435241"/>
                <a:gd name="connsiteY25" fmla="*/ 38501 h 488902"/>
                <a:gd name="connsiteX26" fmla="*/ 217563 w 435241"/>
                <a:gd name="connsiteY26" fmla="*/ 24445 h 488902"/>
                <a:gd name="connsiteX27" fmla="*/ 360197 w 435241"/>
                <a:gd name="connsiteY27" fmla="*/ 39112 h 488902"/>
                <a:gd name="connsiteX28" fmla="*/ 411409 w 435241"/>
                <a:gd name="connsiteY28" fmla="*/ 63069 h 488902"/>
                <a:gd name="connsiteX29" fmla="*/ 360197 w 435241"/>
                <a:gd name="connsiteY29" fmla="*/ 87514 h 488902"/>
                <a:gd name="connsiteX30" fmla="*/ 217563 w 435241"/>
                <a:gd name="connsiteY30" fmla="*/ 102180 h 488902"/>
                <a:gd name="connsiteX31" fmla="*/ 75045 w 435241"/>
                <a:gd name="connsiteY31" fmla="*/ 87635 h 488902"/>
                <a:gd name="connsiteX32" fmla="*/ 24442 w 435241"/>
                <a:gd name="connsiteY32" fmla="*/ 63069 h 488902"/>
                <a:gd name="connsiteX33" fmla="*/ 75655 w 435241"/>
                <a:gd name="connsiteY33" fmla="*/ 38623 h 488902"/>
                <a:gd name="connsiteX34" fmla="*/ 75045 w 435241"/>
                <a:gd name="connsiteY34" fmla="*/ 38501 h 488902"/>
                <a:gd name="connsiteX35" fmla="*/ 360319 w 435241"/>
                <a:gd name="connsiteY35" fmla="*/ 450890 h 488902"/>
                <a:gd name="connsiteX36" fmla="*/ 217563 w 435241"/>
                <a:gd name="connsiteY36" fmla="*/ 465071 h 488902"/>
                <a:gd name="connsiteX37" fmla="*/ 74923 w 435241"/>
                <a:gd name="connsiteY37" fmla="*/ 450890 h 488902"/>
                <a:gd name="connsiteX38" fmla="*/ 24442 w 435241"/>
                <a:gd name="connsiteY38" fmla="*/ 427789 h 488902"/>
                <a:gd name="connsiteX39" fmla="*/ 24442 w 435241"/>
                <a:gd name="connsiteY39" fmla="*/ 337587 h 488902"/>
                <a:gd name="connsiteX40" fmla="*/ 218173 w 435241"/>
                <a:gd name="connsiteY40" fmla="*/ 368632 h 488902"/>
                <a:gd name="connsiteX41" fmla="*/ 412019 w 435241"/>
                <a:gd name="connsiteY41" fmla="*/ 337587 h 488902"/>
                <a:gd name="connsiteX42" fmla="*/ 412019 w 435241"/>
                <a:gd name="connsiteY42" fmla="*/ 427789 h 488902"/>
                <a:gd name="connsiteX43" fmla="*/ 360928 w 435241"/>
                <a:gd name="connsiteY43" fmla="*/ 451133 h 4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241" h="488902">
                  <a:moveTo>
                    <a:pt x="435242" y="63069"/>
                  </a:moveTo>
                  <a:cubicBezTo>
                    <a:pt x="435242" y="13200"/>
                    <a:pt x="293339" y="0"/>
                    <a:pt x="217563" y="0"/>
                  </a:cubicBezTo>
                  <a:cubicBezTo>
                    <a:pt x="141780" y="0"/>
                    <a:pt x="0" y="13200"/>
                    <a:pt x="0" y="63069"/>
                  </a:cubicBezTo>
                  <a:lnTo>
                    <a:pt x="0" y="427789"/>
                  </a:lnTo>
                  <a:cubicBezTo>
                    <a:pt x="0" y="476679"/>
                    <a:pt x="142390" y="488903"/>
                    <a:pt x="217563" y="488903"/>
                  </a:cubicBezTo>
                  <a:cubicBezTo>
                    <a:pt x="292730" y="488903"/>
                    <a:pt x="435242" y="476679"/>
                    <a:pt x="435242" y="427789"/>
                  </a:cubicBezTo>
                  <a:lnTo>
                    <a:pt x="435242" y="63069"/>
                  </a:lnTo>
                  <a:close/>
                  <a:moveTo>
                    <a:pt x="410800" y="307519"/>
                  </a:moveTo>
                  <a:cubicBezTo>
                    <a:pt x="410800" y="309719"/>
                    <a:pt x="401630" y="320718"/>
                    <a:pt x="359709" y="330863"/>
                  </a:cubicBezTo>
                  <a:cubicBezTo>
                    <a:pt x="312994" y="340815"/>
                    <a:pt x="265317" y="345487"/>
                    <a:pt x="217563" y="344800"/>
                  </a:cubicBezTo>
                  <a:cubicBezTo>
                    <a:pt x="169636" y="345448"/>
                    <a:pt x="121785" y="340693"/>
                    <a:pt x="74923" y="330619"/>
                  </a:cubicBezTo>
                  <a:cubicBezTo>
                    <a:pt x="33002" y="320474"/>
                    <a:pt x="24442" y="309475"/>
                    <a:pt x="24442" y="307275"/>
                  </a:cubicBezTo>
                  <a:lnTo>
                    <a:pt x="24442" y="217562"/>
                  </a:lnTo>
                  <a:cubicBezTo>
                    <a:pt x="68198" y="241395"/>
                    <a:pt x="161948" y="248607"/>
                    <a:pt x="218173" y="248607"/>
                  </a:cubicBezTo>
                  <a:cubicBezTo>
                    <a:pt x="274397" y="248607"/>
                    <a:pt x="368262" y="241395"/>
                    <a:pt x="412019" y="217562"/>
                  </a:cubicBezTo>
                  <a:lnTo>
                    <a:pt x="410800" y="307519"/>
                  </a:lnTo>
                  <a:close/>
                  <a:moveTo>
                    <a:pt x="410800" y="187494"/>
                  </a:moveTo>
                  <a:cubicBezTo>
                    <a:pt x="410800" y="189694"/>
                    <a:pt x="401630" y="200816"/>
                    <a:pt x="359709" y="210839"/>
                  </a:cubicBezTo>
                  <a:cubicBezTo>
                    <a:pt x="312994" y="220788"/>
                    <a:pt x="265317" y="225462"/>
                    <a:pt x="217563" y="224773"/>
                  </a:cubicBezTo>
                  <a:cubicBezTo>
                    <a:pt x="169636" y="225422"/>
                    <a:pt x="121785" y="220666"/>
                    <a:pt x="74923" y="210594"/>
                  </a:cubicBezTo>
                  <a:cubicBezTo>
                    <a:pt x="33002" y="200572"/>
                    <a:pt x="24442" y="189450"/>
                    <a:pt x="24442" y="187249"/>
                  </a:cubicBezTo>
                  <a:lnTo>
                    <a:pt x="24442" y="94114"/>
                  </a:lnTo>
                  <a:cubicBezTo>
                    <a:pt x="68198" y="118559"/>
                    <a:pt x="161948" y="126015"/>
                    <a:pt x="218173" y="126015"/>
                  </a:cubicBezTo>
                  <a:cubicBezTo>
                    <a:pt x="274397" y="126015"/>
                    <a:pt x="368262" y="118681"/>
                    <a:pt x="412019" y="94114"/>
                  </a:cubicBezTo>
                  <a:lnTo>
                    <a:pt x="410800" y="187494"/>
                  </a:lnTo>
                  <a:close/>
                  <a:moveTo>
                    <a:pt x="75045" y="38501"/>
                  </a:moveTo>
                  <a:cubicBezTo>
                    <a:pt x="121849" y="28328"/>
                    <a:pt x="169674" y="23611"/>
                    <a:pt x="217563" y="24445"/>
                  </a:cubicBezTo>
                  <a:cubicBezTo>
                    <a:pt x="265516" y="23806"/>
                    <a:pt x="313379" y="28728"/>
                    <a:pt x="360197" y="39112"/>
                  </a:cubicBezTo>
                  <a:cubicBezTo>
                    <a:pt x="403343" y="48890"/>
                    <a:pt x="411409" y="61113"/>
                    <a:pt x="411409" y="63069"/>
                  </a:cubicBezTo>
                  <a:cubicBezTo>
                    <a:pt x="411409" y="65024"/>
                    <a:pt x="402734" y="77002"/>
                    <a:pt x="360197" y="87514"/>
                  </a:cubicBezTo>
                  <a:cubicBezTo>
                    <a:pt x="313379" y="97892"/>
                    <a:pt x="265516" y="102814"/>
                    <a:pt x="217563" y="102180"/>
                  </a:cubicBezTo>
                  <a:cubicBezTo>
                    <a:pt x="169655" y="102848"/>
                    <a:pt x="121830" y="97967"/>
                    <a:pt x="75045" y="87635"/>
                  </a:cubicBezTo>
                  <a:cubicBezTo>
                    <a:pt x="32514" y="77002"/>
                    <a:pt x="24442" y="65513"/>
                    <a:pt x="24442" y="63069"/>
                  </a:cubicBezTo>
                  <a:cubicBezTo>
                    <a:pt x="24442" y="60624"/>
                    <a:pt x="33124" y="49012"/>
                    <a:pt x="75655" y="38623"/>
                  </a:cubicBezTo>
                  <a:lnTo>
                    <a:pt x="75045" y="38501"/>
                  </a:lnTo>
                  <a:close/>
                  <a:moveTo>
                    <a:pt x="360319" y="450890"/>
                  </a:moveTo>
                  <a:cubicBezTo>
                    <a:pt x="313418" y="460964"/>
                    <a:pt x="265529" y="465725"/>
                    <a:pt x="217563" y="465071"/>
                  </a:cubicBezTo>
                  <a:cubicBezTo>
                    <a:pt x="169636" y="465719"/>
                    <a:pt x="121785" y="460964"/>
                    <a:pt x="74923" y="450890"/>
                  </a:cubicBezTo>
                  <a:cubicBezTo>
                    <a:pt x="33002" y="440866"/>
                    <a:pt x="24442" y="429746"/>
                    <a:pt x="24442" y="427789"/>
                  </a:cubicBezTo>
                  <a:lnTo>
                    <a:pt x="24442" y="337587"/>
                  </a:lnTo>
                  <a:cubicBezTo>
                    <a:pt x="68198" y="361420"/>
                    <a:pt x="161948" y="368632"/>
                    <a:pt x="218173" y="368632"/>
                  </a:cubicBezTo>
                  <a:cubicBezTo>
                    <a:pt x="274397" y="368632"/>
                    <a:pt x="368262" y="361420"/>
                    <a:pt x="412019" y="337587"/>
                  </a:cubicBezTo>
                  <a:lnTo>
                    <a:pt x="412019" y="427789"/>
                  </a:lnTo>
                  <a:cubicBezTo>
                    <a:pt x="412019" y="429990"/>
                    <a:pt x="402856" y="441110"/>
                    <a:pt x="360928" y="451133"/>
                  </a:cubicBezTo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9BED1CC7-4DED-AE46-AAED-2F685148F1ED}"/>
              </a:ext>
            </a:extLst>
          </p:cNvPr>
          <p:cNvSpPr/>
          <p:nvPr/>
        </p:nvSpPr>
        <p:spPr>
          <a:xfrm>
            <a:off x="5186569" y="2056815"/>
            <a:ext cx="1818861" cy="2299808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VM instance</a:t>
            </a:r>
          </a:p>
          <a:p>
            <a:pPr algn="ctr"/>
            <a:r>
              <a:rPr lang="en-US" dirty="0" err="1"/>
              <a:t>GoldenGate</a:t>
            </a:r>
            <a:r>
              <a:rPr lang="en-US" dirty="0"/>
              <a:t> 21c Microservice Architecture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EB8106EE-7B5A-9C41-B6D3-B2C6731B1159}"/>
              </a:ext>
            </a:extLst>
          </p:cNvPr>
          <p:cNvSpPr/>
          <p:nvPr/>
        </p:nvSpPr>
        <p:spPr>
          <a:xfrm>
            <a:off x="7037447" y="2829032"/>
            <a:ext cx="1530639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462AC58B-6280-7145-8191-CC402BEE45FA}"/>
              </a:ext>
            </a:extLst>
          </p:cNvPr>
          <p:cNvSpPr/>
          <p:nvPr/>
        </p:nvSpPr>
        <p:spPr>
          <a:xfrm>
            <a:off x="3653176" y="2875722"/>
            <a:ext cx="1530639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1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0610700" cy="11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buFontTx/>
            </a:pPr>
            <a:r>
              <a:rPr lang="nb-NO" dirty="0"/>
              <a:t>Solution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169B251-6DB9-874B-96B3-00D08AE83A3A}"/>
              </a:ext>
            </a:extLst>
          </p:cNvPr>
          <p:cNvSpPr txBox="1">
            <a:spLocks/>
          </p:cNvSpPr>
          <p:nvPr/>
        </p:nvSpPr>
        <p:spPr>
          <a:xfrm>
            <a:off x="540000" y="1926934"/>
            <a:ext cx="4300483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pPr marL="0" indent="0">
              <a:buClrTx/>
              <a:buNone/>
            </a:pPr>
            <a:endParaRPr lang="en-US" sz="22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2134B9-4110-8A4B-81B3-86951296415F}"/>
              </a:ext>
            </a:extLst>
          </p:cNvPr>
          <p:cNvSpPr txBox="1">
            <a:spLocks/>
          </p:cNvSpPr>
          <p:nvPr/>
        </p:nvSpPr>
        <p:spPr>
          <a:xfrm>
            <a:off x="539999" y="1978548"/>
            <a:ext cx="4300483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Installed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on Independent VM instance.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Configured Microservice architecture which gives a GUI to Configure, monitor and troubleshoot the process.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In the case of switchover of database only need to modify credential store of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to point to new primary database.</a:t>
            </a:r>
          </a:p>
          <a:p>
            <a:pPr marL="0" indent="0">
              <a:buClrTx/>
              <a:buNone/>
            </a:pPr>
            <a:endParaRPr lang="en-US" sz="22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8B5732-A2C3-C347-9917-621EE65DF29F}"/>
              </a:ext>
            </a:extLst>
          </p:cNvPr>
          <p:cNvSpPr txBox="1">
            <a:spLocks/>
          </p:cNvSpPr>
          <p:nvPr/>
        </p:nvSpPr>
        <p:spPr>
          <a:xfrm>
            <a:off x="5408849" y="2225595"/>
            <a:ext cx="4300483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pPr marL="0" indent="0">
              <a:buClrTx/>
              <a:buNone/>
            </a:pPr>
            <a:endParaRPr lang="en-US" sz="22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904CEBD-B925-F946-82A7-018BDF170C7B}"/>
              </a:ext>
            </a:extLst>
          </p:cNvPr>
          <p:cNvSpPr txBox="1">
            <a:spLocks/>
          </p:cNvSpPr>
          <p:nvPr/>
        </p:nvSpPr>
        <p:spPr>
          <a:xfrm>
            <a:off x="357808" y="1978548"/>
            <a:ext cx="4300483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pPr marL="0" indent="0">
              <a:buClrTx/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8EADC-991B-F244-AC29-80037E25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448" y="2730524"/>
            <a:ext cx="6155552" cy="258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00651B-4FEB-204E-B8E1-13E2099AF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19" y="974446"/>
            <a:ext cx="2676736" cy="16235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D4AA75-7955-0F48-9323-06AB07579145}"/>
              </a:ext>
            </a:extLst>
          </p:cNvPr>
          <p:cNvCxnSpPr/>
          <p:nvPr/>
        </p:nvCxnSpPr>
        <p:spPr>
          <a:xfrm flipV="1">
            <a:off x="8732018" y="2597989"/>
            <a:ext cx="90435" cy="52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896E4DE-893A-28CA-9B5F-9D651567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200"/>
              <a:t>Oracle GoldenGate Microservice Architecture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0E532-D4EF-FE4D-8A03-E854BF26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22868"/>
            <a:ext cx="1010689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45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69DF11-40A1-690F-D0AE-84488D3D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224"/>
          </a:xfrm>
        </p:spPr>
        <p:txBody>
          <a:bodyPr/>
          <a:lstStyle/>
          <a:p>
            <a:r>
              <a:rPr lang="en-US" dirty="0"/>
              <a:t>OCI Goldengate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0154E2-8AB6-AF4C-B785-1C19384FBB66}"/>
              </a:ext>
            </a:extLst>
          </p:cNvPr>
          <p:cNvSpPr txBox="1">
            <a:spLocks/>
          </p:cNvSpPr>
          <p:nvPr/>
        </p:nvSpPr>
        <p:spPr>
          <a:xfrm>
            <a:off x="539999" y="1728316"/>
            <a:ext cx="5358383" cy="3979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1600" b="1" i="0" dirty="0">
                <a:solidFill>
                  <a:srgbClr val="161513"/>
                </a:solidFill>
                <a:effectLst/>
                <a:latin typeface="OracleSansVF"/>
              </a:rPr>
              <a:t>Real-time and fault tolerant data integration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0266D-F136-CC4A-B59D-5068C121DB69}"/>
              </a:ext>
            </a:extLst>
          </p:cNvPr>
          <p:cNvSpPr txBox="1"/>
          <p:nvPr/>
        </p:nvSpPr>
        <p:spPr>
          <a:xfrm>
            <a:off x="414495" y="3275111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161513"/>
                </a:solidFill>
                <a:effectLst/>
                <a:latin typeface="OracleSansVF"/>
              </a:rPr>
              <a:t>Real-time and fault tolerant data integration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7205B46-7EEE-DC4D-A431-F301C622A692}"/>
              </a:ext>
            </a:extLst>
          </p:cNvPr>
          <p:cNvSpPr txBox="1">
            <a:spLocks/>
          </p:cNvSpPr>
          <p:nvPr/>
        </p:nvSpPr>
        <p:spPr>
          <a:xfrm>
            <a:off x="717306" y="1820389"/>
            <a:ext cx="4300483" cy="4622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Oracle Cloud Infrastructure (OCI)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 is a fully-managed cloud service 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Real-time and fault tolerant data integration 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Streaming data pipelines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Specialized data-in-motion analytics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Oracle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21c microservices architecture</a:t>
            </a:r>
          </a:p>
          <a:p>
            <a:endParaRPr lang="en-IN" sz="1800" b="1" i="0" dirty="0">
              <a:effectLst/>
              <a:latin typeface="OracleSansVF"/>
            </a:endParaRPr>
          </a:p>
          <a:p>
            <a:pPr algn="l"/>
            <a:endParaRPr lang="en-IN" sz="1800" b="1" i="0" dirty="0">
              <a:effectLst/>
              <a:latin typeface="OracleSansVF"/>
            </a:endParaRPr>
          </a:p>
          <a:p>
            <a:pPr marL="0" indent="0">
              <a:buClrTx/>
              <a:buNone/>
            </a:pPr>
            <a:endParaRPr lang="en-US" sz="22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FA8D8DE-2382-ED47-9A84-AB0A3626B00B}"/>
              </a:ext>
            </a:extLst>
          </p:cNvPr>
          <p:cNvSpPr txBox="1">
            <a:spLocks/>
          </p:cNvSpPr>
          <p:nvPr/>
        </p:nvSpPr>
        <p:spPr>
          <a:xfrm>
            <a:off x="6203185" y="1820390"/>
            <a:ext cx="4300483" cy="4622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bg2"/>
              </a:solidFill>
              <a:latin typeface="Söhne"/>
            </a:endParaRP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Reduce planned downtime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Database scalability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24/7 availability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Optimize server use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Support for non-Oracle databases</a:t>
            </a:r>
          </a:p>
          <a:p>
            <a:r>
              <a:rPr lang="en-IN" sz="1800" dirty="0" err="1">
                <a:solidFill>
                  <a:schemeClr val="bg2"/>
                </a:solidFill>
                <a:latin typeface="Söhne"/>
              </a:rPr>
              <a:t>Multicloud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support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Pay-per-use solution </a:t>
            </a:r>
          </a:p>
          <a:p>
            <a:endParaRPr lang="en-IN" sz="18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b="1" i="0" dirty="0">
              <a:effectLst/>
              <a:latin typeface="OracleSansVF"/>
            </a:endParaRPr>
          </a:p>
          <a:p>
            <a:pPr algn="l"/>
            <a:endParaRPr lang="en-IN" sz="1800" b="1" i="0" dirty="0">
              <a:effectLst/>
              <a:latin typeface="OracleSansVF"/>
            </a:endParaRPr>
          </a:p>
          <a:p>
            <a:pPr marL="0" indent="0">
              <a:buClrTx/>
              <a:buNone/>
            </a:pP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1A8DA-31EA-EE44-A011-B000D0081EE9}"/>
              </a:ext>
            </a:extLst>
          </p:cNvPr>
          <p:cNvSpPr txBox="1"/>
          <p:nvPr/>
        </p:nvSpPr>
        <p:spPr>
          <a:xfrm>
            <a:off x="6508819" y="1527350"/>
            <a:ext cx="20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8AD9C-ACAD-5A45-A727-864FEE2757FD}"/>
              </a:ext>
            </a:extLst>
          </p:cNvPr>
          <p:cNvSpPr txBox="1"/>
          <p:nvPr/>
        </p:nvSpPr>
        <p:spPr>
          <a:xfrm>
            <a:off x="958570" y="1532217"/>
            <a:ext cx="331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GoldenGate</a:t>
            </a:r>
            <a:r>
              <a:rPr lang="en-IN" sz="1800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as cloud service</a:t>
            </a:r>
          </a:p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8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39CF9-B809-C84A-9ED2-06BB77685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143" y="2939271"/>
            <a:ext cx="4833257" cy="2697855"/>
          </a:xfrm>
        </p:spPr>
        <p:txBody>
          <a:bodyPr>
            <a:normAutofit/>
          </a:bodyPr>
          <a:lstStyle/>
          <a:p>
            <a:r>
              <a:rPr lang="en-US" dirty="0"/>
              <a:t>Senior Database Consultant at </a:t>
            </a:r>
            <a:r>
              <a:rPr lang="en-US" dirty="0" err="1"/>
              <a:t>Cegal</a:t>
            </a:r>
            <a:r>
              <a:rPr lang="en-US" dirty="0"/>
              <a:t>. </a:t>
            </a:r>
          </a:p>
          <a:p>
            <a:r>
              <a:rPr lang="en-US" dirty="0"/>
              <a:t>More than 13 years of experience in various domains such as Banking, Energy, Finance, Shipping and Retail where working with managing infrastructure, security, cloud and cloud migration project.</a:t>
            </a:r>
          </a:p>
          <a:p>
            <a:r>
              <a:rPr lang="en-US" dirty="0"/>
              <a:t>More than 5 years of experience in Oracle Goldengate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B02EB-8199-BE49-ABCA-94A10E69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2" y="687434"/>
            <a:ext cx="1920241" cy="1726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E60C89-BE2C-2347-9541-392F05B8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967" y="687434"/>
            <a:ext cx="1920241" cy="18876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27B212-C40A-3E40-B706-B0F3B7C9892C}"/>
              </a:ext>
            </a:extLst>
          </p:cNvPr>
          <p:cNvSpPr txBox="1">
            <a:spLocks/>
          </p:cNvSpPr>
          <p:nvPr/>
        </p:nvSpPr>
        <p:spPr>
          <a:xfrm>
            <a:off x="6249902" y="2939270"/>
            <a:ext cx="4833257" cy="2697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IN" dirty="0"/>
              <a:t>Director Development at </a:t>
            </a:r>
            <a:r>
              <a:rPr lang="en-IN" dirty="0" err="1"/>
              <a:t>Cegal</a:t>
            </a:r>
            <a:endParaRPr lang="en-IN" dirty="0"/>
          </a:p>
          <a:p>
            <a:pPr>
              <a:buClrTx/>
            </a:pPr>
            <a:r>
              <a:rPr lang="en-IN" dirty="0"/>
              <a:t>More than 25 years experience with Oracle Database and Middleware, and recently involved in Oracle Cloud projects</a:t>
            </a:r>
            <a:r>
              <a:rPr lang="en-US" dirty="0"/>
              <a:t>.</a:t>
            </a:r>
          </a:p>
          <a:p>
            <a:pPr>
              <a:buClrTx/>
            </a:pPr>
            <a:r>
              <a:rPr lang="en-IN" dirty="0" err="1"/>
              <a:t>Alumnis</a:t>
            </a:r>
            <a:r>
              <a:rPr lang="en-IN" dirty="0"/>
              <a:t>: Ace Associate and OUGN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63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69DF11-40A1-690F-D0AE-84488D3D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224"/>
          </a:xfrm>
        </p:spPr>
        <p:txBody>
          <a:bodyPr/>
          <a:lstStyle/>
          <a:p>
            <a:r>
              <a:rPr lang="en-US" dirty="0"/>
              <a:t>OCI </a:t>
            </a:r>
            <a:r>
              <a:rPr lang="en-US" dirty="0" err="1"/>
              <a:t>GoldenGate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F37EE-ED8E-C84B-8F73-A65FC940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2" y="1527350"/>
            <a:ext cx="10065908" cy="46496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2426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69DF11-40A1-690F-D0AE-84488D3D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GoldenGate</a:t>
            </a:r>
            <a:r>
              <a:rPr lang="en-US" dirty="0"/>
              <a:t> Free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FCA318-F434-29B0-A6E8-AB437DAC7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IN" sz="1800" b="0" i="0" dirty="0" err="1">
                <a:solidFill>
                  <a:schemeClr val="bg2"/>
                </a:solidFill>
                <a:effectLst/>
                <a:latin typeface="OracleSansVF"/>
              </a:rPr>
              <a:t>GoldenGate</a:t>
            </a:r>
            <a:r>
              <a:rPr lang="en-IN" sz="1800" b="0" i="0" dirty="0">
                <a:solidFill>
                  <a:schemeClr val="bg2"/>
                </a:solidFill>
                <a:effectLst/>
                <a:latin typeface="OracleSansVF"/>
              </a:rPr>
              <a:t> Free environment is contained in a self-sufficient docker container</a:t>
            </a:r>
          </a:p>
          <a:p>
            <a:r>
              <a:rPr lang="en-IN" sz="1800" b="0" i="0" dirty="0">
                <a:solidFill>
                  <a:schemeClr val="bg2"/>
                </a:solidFill>
                <a:effectLst/>
                <a:latin typeface="OracleSansVF"/>
              </a:rPr>
              <a:t>Explore CDC and data mesh as a part of modern enterprise-level data architectures</a:t>
            </a:r>
          </a:p>
          <a:p>
            <a:r>
              <a:rPr lang="en-IN" sz="1800" b="0" i="0" dirty="0">
                <a:solidFill>
                  <a:schemeClr val="bg2"/>
                </a:solidFill>
                <a:effectLst/>
                <a:latin typeface="OracleSansVF"/>
              </a:rPr>
              <a:t>No Interoperability with </a:t>
            </a:r>
            <a:r>
              <a:rPr lang="en-IN" sz="1800" b="0" i="0" dirty="0" err="1">
                <a:solidFill>
                  <a:schemeClr val="bg2"/>
                </a:solidFill>
                <a:effectLst/>
                <a:latin typeface="OracleSansVF"/>
              </a:rPr>
              <a:t>GoldenGate</a:t>
            </a:r>
            <a:r>
              <a:rPr lang="en-IN" sz="1800" b="0" i="0" dirty="0">
                <a:solidFill>
                  <a:schemeClr val="bg2"/>
                </a:solidFill>
                <a:effectLst/>
                <a:latin typeface="OracleSansVF"/>
              </a:rPr>
              <a:t> Licence</a:t>
            </a:r>
          </a:p>
          <a:p>
            <a:endParaRPr lang="en-IN" sz="1800" dirty="0">
              <a:solidFill>
                <a:schemeClr val="bg2"/>
              </a:solidFill>
              <a:latin typeface="OracleSansVF"/>
            </a:endParaRPr>
          </a:p>
          <a:p>
            <a:r>
              <a:rPr lang="en-IN" sz="1800" b="0" i="0" dirty="0">
                <a:solidFill>
                  <a:schemeClr val="accent1"/>
                </a:solidFill>
                <a:effectLst/>
                <a:latin typeface="OracleSansVF"/>
              </a:rPr>
              <a:t>Restriction</a:t>
            </a:r>
          </a:p>
          <a:p>
            <a:r>
              <a:rPr lang="en-IN" sz="1800" dirty="0" err="1">
                <a:solidFill>
                  <a:schemeClr val="bg2"/>
                </a:solidFill>
                <a:latin typeface="OracleSansVF"/>
              </a:rPr>
              <a:t>Upto</a:t>
            </a:r>
            <a:r>
              <a:rPr lang="en-IN" sz="1800" dirty="0">
                <a:solidFill>
                  <a:schemeClr val="bg2"/>
                </a:solidFill>
                <a:latin typeface="OracleSansVF"/>
              </a:rPr>
              <a:t> 20Gb of Database</a:t>
            </a:r>
          </a:p>
          <a:p>
            <a:r>
              <a:rPr lang="en-IN" sz="1800" dirty="0">
                <a:solidFill>
                  <a:schemeClr val="bg2"/>
                </a:solidFill>
                <a:latin typeface="OracleSansVF"/>
              </a:rPr>
              <a:t>Supported only for Oracle Database.</a:t>
            </a:r>
          </a:p>
          <a:p>
            <a:endParaRPr lang="en-IN" sz="1800" b="0" i="0" dirty="0">
              <a:solidFill>
                <a:schemeClr val="bg2"/>
              </a:solidFill>
              <a:effectLst/>
              <a:latin typeface="OracleSansVF"/>
            </a:endParaRPr>
          </a:p>
          <a:p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4AD294-F334-E74B-8B9B-5554C935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7" y="1908313"/>
            <a:ext cx="5954200" cy="3423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1949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69DF11-40A1-690F-D0AE-84488D3D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798" y="1976567"/>
            <a:ext cx="6048530" cy="178596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087326-C74A-AA4C-B4A8-C957D54C734D}"/>
              </a:ext>
            </a:extLst>
          </p:cNvPr>
          <p:cNvSpPr txBox="1">
            <a:spLocks/>
          </p:cNvSpPr>
          <p:nvPr/>
        </p:nvSpPr>
        <p:spPr>
          <a:xfrm>
            <a:off x="2600794" y="4129790"/>
            <a:ext cx="5456420" cy="1321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2000" dirty="0" err="1"/>
              <a:t>vinay.tukaram.adivarekar@cegal.com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839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44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D7D30-E2D7-9642-AB9C-0CB67EDA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41" y="1438896"/>
            <a:ext cx="7400695" cy="4877731"/>
          </a:xfrm>
          <a:prstGeom prst="rect">
            <a:avLst/>
          </a:prstGeom>
        </p:spPr>
      </p:pic>
      <p:sp>
        <p:nvSpPr>
          <p:cNvPr id="8" name="Google Shape;477;p2">
            <a:extLst>
              <a:ext uri="{FF2B5EF4-FFF2-40B4-BE49-F238E27FC236}">
                <a16:creationId xmlns:a16="http://schemas.microsoft.com/office/drawing/2014/main" id="{E36EA0A5-26E2-0647-9809-677410689830}"/>
              </a:ext>
            </a:extLst>
          </p:cNvPr>
          <p:cNvSpPr txBox="1">
            <a:spLocks/>
          </p:cNvSpPr>
          <p:nvPr/>
        </p:nvSpPr>
        <p:spPr>
          <a:xfrm>
            <a:off x="499992" y="372359"/>
            <a:ext cx="3718491" cy="117792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500"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1"/>
                </a:solidFill>
                <a:ea typeface="+mn-ea"/>
                <a:cs typeface="+mn-cs"/>
              </a:rPr>
              <a:t>Content</a:t>
            </a:r>
          </a:p>
        </p:txBody>
      </p:sp>
      <p:sp>
        <p:nvSpPr>
          <p:cNvPr id="10" name="Google Shape;478;p2">
            <a:extLst>
              <a:ext uri="{FF2B5EF4-FFF2-40B4-BE49-F238E27FC236}">
                <a16:creationId xmlns:a16="http://schemas.microsoft.com/office/drawing/2014/main" id="{FDE99F28-AD87-7947-95C3-B611216B2050}"/>
              </a:ext>
            </a:extLst>
          </p:cNvPr>
          <p:cNvSpPr txBox="1">
            <a:spLocks/>
          </p:cNvSpPr>
          <p:nvPr/>
        </p:nvSpPr>
        <p:spPr>
          <a:xfrm>
            <a:off x="499992" y="1438896"/>
            <a:ext cx="4186797" cy="396669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Cases</a:t>
            </a:r>
          </a:p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GoldenGate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endParaRPr lang="en-US" sz="4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Tx/>
              <a:buSzPts val="2800"/>
              <a:buFont typeface="Arial" panose="020B0604020202020204" pitchFamily="34" charset="0"/>
              <a:buNone/>
            </a:pPr>
            <a:endParaRPr lang="en-US" sz="1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6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nb-NO"/>
              <a:t>Introduction</a:t>
            </a:r>
          </a:p>
        </p:txBody>
      </p:sp>
      <p:sp>
        <p:nvSpPr>
          <p:cNvPr id="3" name="Google Shape;486;gd8244f5965_0_0">
            <a:extLst>
              <a:ext uri="{FF2B5EF4-FFF2-40B4-BE49-F238E27FC236}">
                <a16:creationId xmlns:a16="http://schemas.microsoft.com/office/drawing/2014/main" id="{6C15FB30-6A3E-C141-AEEF-5605933E9281}"/>
              </a:ext>
            </a:extLst>
          </p:cNvPr>
          <p:cNvSpPr txBox="1">
            <a:spLocks/>
          </p:cNvSpPr>
          <p:nvPr/>
        </p:nvSpPr>
        <p:spPr>
          <a:xfrm>
            <a:off x="839788" y="2021748"/>
            <a:ext cx="4797337" cy="36845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Oracle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is a software product from Oracle Corporation that enable real-time data integration, replication, and synchronization across heterogeneous IT systems. It allows you to capture, transform, and deliver transactional data in real-time between different databases, platforms, and environments.</a:t>
            </a:r>
          </a:p>
          <a:p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, replication and data-integration software developed by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Software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bg2"/>
                </a:solidFill>
                <a:latin typeface="Söhne"/>
              </a:rPr>
              <a:t>   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company was founded in 1995 in</a:t>
            </a:r>
            <a:br>
              <a:rPr lang="en-IN" sz="1800" dirty="0">
                <a:solidFill>
                  <a:schemeClr val="bg2"/>
                </a:solidFill>
                <a:latin typeface="Söhne"/>
              </a:rPr>
            </a:br>
            <a:r>
              <a:rPr lang="en-IN" sz="1800" dirty="0">
                <a:solidFill>
                  <a:schemeClr val="bg2"/>
                </a:solidFill>
                <a:latin typeface="Söhne"/>
              </a:rPr>
              <a:t>    San Francisco by Eric Fish and Todd Davidson.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bg2"/>
                </a:solidFill>
                <a:latin typeface="Söhne"/>
              </a:rPr>
              <a:t>    Oracle Acquired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2009.</a:t>
            </a:r>
          </a:p>
          <a:p>
            <a:pPr>
              <a:buClrTx/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28BD4-2092-1D41-90B1-15F798A8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08" y="2140299"/>
            <a:ext cx="5992750" cy="3343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3715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0610700" cy="11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buFontTx/>
            </a:pPr>
            <a:r>
              <a:rPr lang="nb-NO"/>
              <a:t>Used For</a:t>
            </a:r>
            <a:endParaRPr lang="nb-NO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169B251-6DB9-874B-96B3-00D08AE83A3A}"/>
              </a:ext>
            </a:extLst>
          </p:cNvPr>
          <p:cNvSpPr txBox="1">
            <a:spLocks/>
          </p:cNvSpPr>
          <p:nvPr/>
        </p:nvSpPr>
        <p:spPr>
          <a:xfrm>
            <a:off x="539874" y="1489612"/>
            <a:ext cx="5981506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0" i="0" u="none" strike="noStrike">
                <a:solidFill>
                  <a:schemeClr val="bg2"/>
                </a:solidFill>
                <a:effectLst/>
                <a:latin typeface="Söhne"/>
              </a:rPr>
              <a:t>Real-time Data Integration</a:t>
            </a:r>
          </a:p>
          <a:p>
            <a:r>
              <a:rPr lang="en-IN" b="0" i="0" u="none" strike="noStrike">
                <a:solidFill>
                  <a:schemeClr val="bg2"/>
                </a:solidFill>
                <a:effectLst/>
                <a:latin typeface="Söhne"/>
              </a:rPr>
              <a:t>Data Warehousing</a:t>
            </a:r>
          </a:p>
          <a:p>
            <a:r>
              <a:rPr lang="en-IN" b="0" i="0" u="none" strike="noStrike">
                <a:solidFill>
                  <a:schemeClr val="bg2"/>
                </a:solidFill>
                <a:effectLst/>
                <a:latin typeface="Söhne"/>
              </a:rPr>
              <a:t>Business Intelligence</a:t>
            </a:r>
          </a:p>
          <a:p>
            <a:r>
              <a:rPr lang="en-IN" b="0" i="0" u="none" strike="noStrike">
                <a:solidFill>
                  <a:schemeClr val="bg2"/>
                </a:solidFill>
                <a:effectLst/>
                <a:latin typeface="Söhne"/>
              </a:rPr>
              <a:t>Disaster Recovery</a:t>
            </a:r>
          </a:p>
          <a:p>
            <a:r>
              <a:rPr lang="en-IN" b="0" i="0" u="none" strike="noStrike">
                <a:solidFill>
                  <a:schemeClr val="bg2"/>
                </a:solidFill>
                <a:effectLst/>
                <a:latin typeface="Söhne"/>
              </a:rPr>
              <a:t>Database Upgrades and Migrations</a:t>
            </a:r>
          </a:p>
          <a:p>
            <a:r>
              <a:rPr lang="en-IN" sz="1800" b="0" i="0" u="none" strike="noStrike">
                <a:solidFill>
                  <a:schemeClr val="bg2"/>
                </a:solidFill>
                <a:effectLst/>
                <a:latin typeface="Söhne"/>
              </a:rPr>
              <a:t>It is a versatile software product that can be used in many different scenarios to facilitate real-time data integration, replication, and synchronization.</a:t>
            </a:r>
          </a:p>
          <a:p>
            <a:pPr>
              <a:buClrTx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50D82-6CF5-5F47-A9A3-9D793A6E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757" y="1376853"/>
            <a:ext cx="5495597" cy="38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1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nb-NO" dirty="0"/>
              <a:t>Sources and Targets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638EA5C-0FD9-3846-809E-25B1F234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90" y="1487156"/>
            <a:ext cx="9355014" cy="4689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3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9;p4">
            <a:extLst>
              <a:ext uri="{FF2B5EF4-FFF2-40B4-BE49-F238E27FC236}">
                <a16:creationId xmlns:a16="http://schemas.microsoft.com/office/drawing/2014/main" id="{94454C63-5288-C04A-B71F-34D41F5D69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500" y="-15297"/>
            <a:ext cx="10610826" cy="11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US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1</a:t>
            </a:r>
            <a:r>
              <a:rPr lang="en-US" sz="44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37E96-7B52-D24E-96FF-8742E568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020" y="466894"/>
            <a:ext cx="3181081" cy="1404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50887-4506-6945-9827-79BD26942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437" y="5111344"/>
            <a:ext cx="3181081" cy="1716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515E8-343F-934E-9718-A20F74760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218" y="2677998"/>
            <a:ext cx="3181081" cy="1854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C10D69-3C7D-9448-84C1-8AF0A5AE0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782" y="2397437"/>
            <a:ext cx="3065337" cy="21351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518A90-5869-E940-8205-F85C5E4C5A77}"/>
              </a:ext>
            </a:extLst>
          </p:cNvPr>
          <p:cNvCxnSpPr>
            <a:cxnSpLocks/>
          </p:cNvCxnSpPr>
          <p:nvPr/>
        </p:nvCxnSpPr>
        <p:spPr>
          <a:xfrm flipH="1">
            <a:off x="1987561" y="773675"/>
            <a:ext cx="4854509" cy="156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34465B-B67C-CA48-B1CB-C56FF3D13B2E}"/>
              </a:ext>
            </a:extLst>
          </p:cNvPr>
          <p:cNvCxnSpPr>
            <a:cxnSpLocks/>
          </p:cNvCxnSpPr>
          <p:nvPr/>
        </p:nvCxnSpPr>
        <p:spPr>
          <a:xfrm flipV="1">
            <a:off x="2005460" y="765048"/>
            <a:ext cx="4845560" cy="157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64912F-5CB0-2642-AADF-D2B7B65E34DE}"/>
              </a:ext>
            </a:extLst>
          </p:cNvPr>
          <p:cNvCxnSpPr/>
          <p:nvPr/>
        </p:nvCxnSpPr>
        <p:spPr>
          <a:xfrm>
            <a:off x="4147045" y="3115163"/>
            <a:ext cx="4292099" cy="103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E0FA1E-6F08-0F45-8FF1-BA44DF456D5E}"/>
              </a:ext>
            </a:extLst>
          </p:cNvPr>
          <p:cNvCxnSpPr>
            <a:cxnSpLocks/>
          </p:cNvCxnSpPr>
          <p:nvPr/>
        </p:nvCxnSpPr>
        <p:spPr>
          <a:xfrm flipH="1" flipV="1">
            <a:off x="4134118" y="3107389"/>
            <a:ext cx="4279174" cy="123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A1840B-E562-9248-909A-BBA95DE90FF0}"/>
              </a:ext>
            </a:extLst>
          </p:cNvPr>
          <p:cNvCxnSpPr/>
          <p:nvPr/>
        </p:nvCxnSpPr>
        <p:spPr>
          <a:xfrm>
            <a:off x="3738559" y="5608870"/>
            <a:ext cx="1304200" cy="94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FD8CD8-1537-3545-9143-1FD5E99DD231}"/>
              </a:ext>
            </a:extLst>
          </p:cNvPr>
          <p:cNvCxnSpPr>
            <a:cxnSpLocks/>
          </p:cNvCxnSpPr>
          <p:nvPr/>
        </p:nvCxnSpPr>
        <p:spPr>
          <a:xfrm flipH="1" flipV="1">
            <a:off x="2266284" y="4552653"/>
            <a:ext cx="2693550" cy="193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989E23-32F1-2748-975A-4819BCFA1DA7}"/>
              </a:ext>
            </a:extLst>
          </p:cNvPr>
          <p:cNvSpPr txBox="1"/>
          <p:nvPr/>
        </p:nvSpPr>
        <p:spPr>
          <a:xfrm>
            <a:off x="9540967" y="4599582"/>
            <a:ext cx="1571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54093-B8FE-5C4E-A8D5-11C293B01530}"/>
              </a:ext>
            </a:extLst>
          </p:cNvPr>
          <p:cNvSpPr txBox="1"/>
          <p:nvPr/>
        </p:nvSpPr>
        <p:spPr>
          <a:xfrm>
            <a:off x="6842070" y="2182802"/>
            <a:ext cx="1571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0A96C3-CA0B-9B49-8D5E-017C74C94378}"/>
              </a:ext>
            </a:extLst>
          </p:cNvPr>
          <p:cNvSpPr txBox="1"/>
          <p:nvPr/>
        </p:nvSpPr>
        <p:spPr>
          <a:xfrm>
            <a:off x="5725089" y="4849150"/>
            <a:ext cx="1571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8D8E21-5530-1146-A21C-42E131F75E7E}"/>
              </a:ext>
            </a:extLst>
          </p:cNvPr>
          <p:cNvSpPr txBox="1"/>
          <p:nvPr/>
        </p:nvSpPr>
        <p:spPr>
          <a:xfrm>
            <a:off x="6608579" y="1921584"/>
            <a:ext cx="22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User :- GGADMIN_GP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C31DCF-6148-E946-A9F5-E2E4ACCD4B42}"/>
              </a:ext>
            </a:extLst>
          </p:cNvPr>
          <p:cNvSpPr txBox="1"/>
          <p:nvPr/>
        </p:nvSpPr>
        <p:spPr>
          <a:xfrm>
            <a:off x="9560845" y="4847725"/>
            <a:ext cx="2046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User :- GGADMIN_RP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990E3E-8C52-D14C-BC90-A5E8EB8180A9}"/>
              </a:ext>
            </a:extLst>
          </p:cNvPr>
          <p:cNvSpPr txBox="1"/>
          <p:nvPr/>
        </p:nvSpPr>
        <p:spPr>
          <a:xfrm>
            <a:off x="5413913" y="4591872"/>
            <a:ext cx="2046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User :- GGADMIN_DP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2148D1-D3DF-CE47-B885-E7A8581C2F58}"/>
              </a:ext>
            </a:extLst>
          </p:cNvPr>
          <p:cNvSpPr txBox="1"/>
          <p:nvPr/>
        </p:nvSpPr>
        <p:spPr>
          <a:xfrm>
            <a:off x="805070" y="4599582"/>
            <a:ext cx="11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Shore</a:t>
            </a:r>
          </a:p>
        </p:txBody>
      </p:sp>
    </p:spTree>
    <p:extLst>
      <p:ext uri="{BB962C8B-B14F-4D97-AF65-F5344CB8AC3E}">
        <p14:creationId xmlns:p14="http://schemas.microsoft.com/office/powerpoint/2010/main" val="29566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0610700" cy="11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buFontTx/>
            </a:pPr>
            <a:r>
              <a:rPr lang="nb-NO" dirty="0"/>
              <a:t>Challenges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169B251-6DB9-874B-96B3-00D08AE83A3A}"/>
              </a:ext>
            </a:extLst>
          </p:cNvPr>
          <p:cNvSpPr txBox="1">
            <a:spLocks/>
          </p:cNvSpPr>
          <p:nvPr/>
        </p:nvSpPr>
        <p:spPr>
          <a:xfrm>
            <a:off x="540001" y="1926934"/>
            <a:ext cx="4524368" cy="4569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Booking needs to be replicated and sync with shore and individual Cruise.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Network is not stable.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First come will be prioritise.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Only associated Cruise record should be present on Cruise.</a:t>
            </a:r>
          </a:p>
          <a:p>
            <a:pPr marL="0" indent="0">
              <a:buClrTx/>
              <a:buNone/>
            </a:pPr>
            <a:endParaRPr lang="en-US" sz="22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AB539CA-7E63-D14C-974E-82320BDE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58" y="1248646"/>
            <a:ext cx="7154427" cy="392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gd8244f5965_0_0">
            <a:extLst>
              <a:ext uri="{FF2B5EF4-FFF2-40B4-BE49-F238E27FC236}">
                <a16:creationId xmlns:a16="http://schemas.microsoft.com/office/drawing/2014/main" id="{143D4B19-7C2C-304B-81FB-1CFE32C4A5B2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0610700" cy="110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buFontTx/>
            </a:pPr>
            <a:r>
              <a:rPr lang="nb-NO" dirty="0"/>
              <a:t>Solution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2134B9-4110-8A4B-81B3-86951296415F}"/>
              </a:ext>
            </a:extLst>
          </p:cNvPr>
          <p:cNvSpPr txBox="1">
            <a:spLocks/>
          </p:cNvSpPr>
          <p:nvPr/>
        </p:nvSpPr>
        <p:spPr>
          <a:xfrm>
            <a:off x="540000" y="1930283"/>
            <a:ext cx="4300483" cy="30614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Configured the Auto-CDR rule.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Created different </a:t>
            </a:r>
            <a:r>
              <a:rPr lang="en-IN" sz="1800" dirty="0" err="1">
                <a:solidFill>
                  <a:schemeClr val="bg2"/>
                </a:solidFill>
                <a:latin typeface="Söhne"/>
              </a:rPr>
              <a:t>GoldenGate</a:t>
            </a:r>
            <a:r>
              <a:rPr lang="en-IN" sz="1800" dirty="0">
                <a:solidFill>
                  <a:schemeClr val="bg2"/>
                </a:solidFill>
                <a:latin typeface="Söhne"/>
              </a:rPr>
              <a:t> User for each Cruise.</a:t>
            </a: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Exclude user to prevent from data looping.</a:t>
            </a:r>
          </a:p>
          <a:p>
            <a:pPr marL="0" indent="0">
              <a:buNone/>
            </a:pPr>
            <a:endParaRPr lang="en-IN" sz="1800" dirty="0">
              <a:solidFill>
                <a:schemeClr val="bg2"/>
              </a:solidFill>
              <a:latin typeface="Söhne"/>
            </a:endParaRPr>
          </a:p>
          <a:p>
            <a:r>
              <a:rPr lang="en-IN" sz="1800" dirty="0">
                <a:solidFill>
                  <a:schemeClr val="bg2"/>
                </a:solidFill>
                <a:latin typeface="Söhne"/>
              </a:rPr>
              <a:t>Filtered and  sync transaction with cruise tag.</a:t>
            </a:r>
          </a:p>
          <a:p>
            <a:pPr marL="0" indent="0">
              <a:buClrTx/>
              <a:buNone/>
            </a:pP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6E435-368D-9D4D-A605-34060F4122AA}"/>
              </a:ext>
            </a:extLst>
          </p:cNvPr>
          <p:cNvSpPr/>
          <p:nvPr/>
        </p:nvSpPr>
        <p:spPr>
          <a:xfrm>
            <a:off x="5845349" y="1578957"/>
            <a:ext cx="5918479" cy="56967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9EA0A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exec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dbms_goldengate_adm.add_auto_cdr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(‘cruise', ‘booking',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record_conflicts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=&gt;TRUE);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C0C478-7942-BE48-B6B7-245AD37993A5}"/>
              </a:ext>
            </a:extLst>
          </p:cNvPr>
          <p:cNvSpPr/>
          <p:nvPr/>
        </p:nvSpPr>
        <p:spPr>
          <a:xfrm>
            <a:off x="5845348" y="2416661"/>
            <a:ext cx="5918479" cy="55870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9EA0A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SELECT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table_owner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table_name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tombstone_table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row_resolution_column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FROM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all_gg_auto_cdr_tables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BA254-37C6-0148-87DD-EDA36E9F591F}"/>
              </a:ext>
            </a:extLst>
          </p:cNvPr>
          <p:cNvSpPr/>
          <p:nvPr/>
        </p:nvSpPr>
        <p:spPr>
          <a:xfrm>
            <a:off x="5858188" y="4017686"/>
            <a:ext cx="5918479" cy="55870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9EA0A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TABLE </a:t>
            </a:r>
            <a:r>
              <a:rPr lang="en-IN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cruise.booking,</a:t>
            </a:r>
            <a:r>
              <a:rPr lang="en-IN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FILTER</a:t>
            </a:r>
            <a:r>
              <a:rPr lang="en-IN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(@STRFIND (</a:t>
            </a:r>
            <a:r>
              <a:rPr lang="en-IN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crname</a:t>
            </a:r>
            <a:r>
              <a:rPr lang="en-IN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, “GP”) &gt; 0</a:t>
            </a:r>
            <a:r>
              <a:rPr lang="en-IN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);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38C863-2EBB-6842-B33E-8D523724C842}"/>
              </a:ext>
            </a:extLst>
          </p:cNvPr>
          <p:cNvSpPr/>
          <p:nvPr/>
        </p:nvSpPr>
        <p:spPr>
          <a:xfrm>
            <a:off x="5845347" y="3243395"/>
            <a:ext cx="5918479" cy="4952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9EA0A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EXCLUDEUSER</a:t>
            </a:r>
            <a:r>
              <a:rPr lang="en-US" b="0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GGADMIN_GP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79320"/>
      </p:ext>
    </p:extLst>
  </p:cSld>
  <p:clrMapOvr>
    <a:masterClrMapping/>
  </p:clrMapOvr>
</p:sld>
</file>

<file path=ppt/theme/theme1.xml><?xml version="1.0" encoding="utf-8"?>
<a:theme xmlns:a="http://schemas.openxmlformats.org/drawingml/2006/main" name="Cegal black - primary">
  <a:themeElements>
    <a:clrScheme name="Custom 1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121921"/>
      </a:accent2>
      <a:accent3>
        <a:srgbClr val="FFFFFF"/>
      </a:accent3>
      <a:accent4>
        <a:srgbClr val="121921"/>
      </a:accent4>
      <a:accent5>
        <a:srgbClr val="02FF8B"/>
      </a:accent5>
      <a:accent6>
        <a:srgbClr val="121921"/>
      </a:accent6>
      <a:hlink>
        <a:srgbClr val="121921"/>
      </a:hlink>
      <a:folHlink>
        <a:srgbClr val="7F7F7F"/>
      </a:folHlink>
    </a:clrScheme>
    <a:fontScheme name="Cegal">
      <a:majorFont>
        <a:latin typeface="Inter ExtraBold"/>
        <a:ea typeface=""/>
        <a:cs typeface=""/>
      </a:majorFont>
      <a:minorFont>
        <a:latin typeface="Karl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v4.potx" id="{ADC7910C-3413-487D-B49E-03069D1BEFF6}" vid="{A46D5D4E-A75C-47E1-9084-CE7FCBBDA259}"/>
    </a:ext>
  </a:extLst>
</a:theme>
</file>

<file path=ppt/theme/theme2.xml><?xml version="1.0" encoding="utf-8"?>
<a:theme xmlns:a="http://schemas.openxmlformats.org/drawingml/2006/main" name="Cegal template White">
  <a:themeElements>
    <a:clrScheme name="Custom 1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121921"/>
      </a:accent2>
      <a:accent3>
        <a:srgbClr val="FFFFFF"/>
      </a:accent3>
      <a:accent4>
        <a:srgbClr val="121921"/>
      </a:accent4>
      <a:accent5>
        <a:srgbClr val="02FF8B"/>
      </a:accent5>
      <a:accent6>
        <a:srgbClr val="121921"/>
      </a:accent6>
      <a:hlink>
        <a:srgbClr val="121921"/>
      </a:hlink>
      <a:folHlink>
        <a:srgbClr val="7F7F7F"/>
      </a:folHlink>
    </a:clrScheme>
    <a:fontScheme name="Cegal">
      <a:majorFont>
        <a:latin typeface="Inter ExtraBold"/>
        <a:ea typeface=""/>
        <a:cs typeface=""/>
      </a:majorFont>
      <a:minorFont>
        <a:latin typeface="Karl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v4.potx" id="{ADC7910C-3413-487D-B49E-03069D1BEFF6}" vid="{EA70550A-712E-4024-A7AA-E919F12E01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3A1CB4FAE674FAEEC5BBF71875F82" ma:contentTypeVersion="18" ma:contentTypeDescription="Create a new document." ma:contentTypeScope="" ma:versionID="853486c3096039224133963702c9f7ea">
  <xsd:schema xmlns:xsd="http://www.w3.org/2001/XMLSchema" xmlns:xs="http://www.w3.org/2001/XMLSchema" xmlns:p="http://schemas.microsoft.com/office/2006/metadata/properties" xmlns:ns2="53379376-2220-4010-83a3-5a605de44d58" xmlns:ns3="766a0c4b-8384-4fc4-a1c3-9d01aa878c08" xmlns:ns4="465cf9bc-c054-43e9-b131-347de4a77dee" targetNamespace="http://schemas.microsoft.com/office/2006/metadata/properties" ma:root="true" ma:fieldsID="1bc0c316928a6858d7f417efb55849cf" ns2:_="" ns3:_="" ns4:_="">
    <xsd:import namespace="53379376-2220-4010-83a3-5a605de44d58"/>
    <xsd:import namespace="766a0c4b-8384-4fc4-a1c3-9d01aa878c08"/>
    <xsd:import namespace="465cf9bc-c054-43e9-b131-347de4a77dee"/>
    <xsd:element name="properties">
      <xsd:complexType>
        <xsd:sequence>
          <xsd:element name="documentManagement">
            <xsd:complexType>
              <xsd:all>
                <xsd:element ref="ns2:lecf2c62802949f3871494b3773c4c40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79376-2220-4010-83a3-5a605de44d58" elementFormDefault="qualified">
    <xsd:import namespace="http://schemas.microsoft.com/office/2006/documentManagement/types"/>
    <xsd:import namespace="http://schemas.microsoft.com/office/infopath/2007/PartnerControls"/>
    <xsd:element name="lecf2c62802949f3871494b3773c4c40" ma:index="9" nillable="true" ma:taxonomy="true" ma:internalName="lecf2c62802949f3871494b3773c4c40" ma:taxonomyFieldName="Information_x0020_classification" ma:displayName="Information classification" ma:default="1;#Internal Company|cd7575b6-5238-42f3-8f5b-af875114b988" ma:fieldId="{5ecf2c62-8029-49f3-8714-94b3773c4c40}" ma:sspId="791b3c86-4318-4084-80bd-d46a7bf048e4" ma:termSetId="84f87df7-e106-41fd-ba81-cd839d53776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91b3c86-4318-4084-80bd-d46a7bf048e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a0c4b-8384-4fc4-a1c3-9d01aa878c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e4fc90-1842-4cef-b443-015d83a38650}" ma:internalName="TaxCatchAll" ma:showField="CatchAllData" ma:web="465cf9bc-c054-43e9-b131-347de4a77d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cf9bc-c054-43e9-b131-347de4a77d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6a0c4b-8384-4fc4-a1c3-9d01aa878c08">
      <Value>1</Value>
    </TaxCatchAll>
    <lecf2c62802949f3871494b3773c4c40 xmlns="53379376-2220-4010-83a3-5a605de44d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Company</TermName>
          <TermId xmlns="http://schemas.microsoft.com/office/infopath/2007/PartnerControls">cd7575b6-5238-42f3-8f5b-af875114b988</TermId>
        </TermInfo>
      </Terms>
    </lecf2c62802949f3871494b3773c4c40>
    <lcf76f155ced4ddcb4097134ff3c332f xmlns="53379376-2220-4010-83a3-5a605de44d5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0D913F-151C-4AB2-95C1-5B25EDF0CD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79376-2220-4010-83a3-5a605de44d58"/>
    <ds:schemaRef ds:uri="766a0c4b-8384-4fc4-a1c3-9d01aa878c08"/>
    <ds:schemaRef ds:uri="465cf9bc-c054-43e9-b131-347de4a77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6598BD-12BC-4BB8-9FEC-1A0B55E1CAE4}">
  <ds:schemaRefs>
    <ds:schemaRef ds:uri="http://purl.org/dc/elements/1.1/"/>
    <ds:schemaRef ds:uri="766a0c4b-8384-4fc4-a1c3-9d01aa878c08"/>
    <ds:schemaRef ds:uri="http://schemas.microsoft.com/office/2006/metadata/properties"/>
    <ds:schemaRef ds:uri="http://purl.org/dc/terms/"/>
    <ds:schemaRef ds:uri="53379376-2220-4010-83a3-5a605de44d58"/>
    <ds:schemaRef ds:uri="http://schemas.microsoft.com/office/infopath/2007/PartnerControls"/>
    <ds:schemaRef ds:uri="http://schemas.microsoft.com/office/2006/documentManagement/types"/>
    <ds:schemaRef ds:uri="465cf9bc-c054-43e9-b131-347de4a77dee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48DFA5E-1A71-4966-87DC-2F0EA880EC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Cegal black - primary</Template>
  <TotalTime>30856</TotalTime>
  <Words>1004</Words>
  <Application>Microsoft Macintosh PowerPoint</Application>
  <PresentationFormat>Widescreen</PresentationFormat>
  <Paragraphs>175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Inter ExtraBold</vt:lpstr>
      <vt:lpstr>Karla</vt:lpstr>
      <vt:lpstr>Söhne</vt:lpstr>
      <vt:lpstr>Roboto</vt:lpstr>
      <vt:lpstr>Oracle Sans</vt:lpstr>
      <vt:lpstr>Inter</vt:lpstr>
      <vt:lpstr>Calibri</vt:lpstr>
      <vt:lpstr>OracleSansVF</vt:lpstr>
      <vt:lpstr>Arial</vt:lpstr>
      <vt:lpstr>Cegal black - primary</vt:lpstr>
      <vt:lpstr>Cegal template White</vt:lpstr>
      <vt:lpstr>Oracle  GoldenGate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1st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Oracle GoldenGate Microservice Architecture</vt:lpstr>
      <vt:lpstr>OCI Goldengate</vt:lpstr>
      <vt:lpstr>OCI GoldenGate</vt:lpstr>
      <vt:lpstr>GoldenGate Free</vt:lpstr>
      <vt:lpstr>Thank you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TDE</dc:title>
  <dc:creator>Microsoft Office User</dc:creator>
  <cp:lastModifiedBy>Vinay Tukaram Adivarekar</cp:lastModifiedBy>
  <cp:revision>58</cp:revision>
  <dcterms:created xsi:type="dcterms:W3CDTF">2023-01-20T12:26:37Z</dcterms:created>
  <dcterms:modified xsi:type="dcterms:W3CDTF">2023-04-25T12:58:31Z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0x0101007183A1CB4FAE674FAEEC5BBF71875F82</vt:lpwstr>
  </property>
  <property fmtid="{D5CDD505-2E9C-101B-9397-08002B2CF9AE}" pid="3" name="MediaServiceImageTags">
    <vt:lpwstr/>
  </property>
  <property fmtid="{D5CDD505-2E9C-101B-9397-08002B2CF9AE}" pid="4" name="Information classification">
    <vt:lpwstr>1;#Internal Company|cd7575b6-5238-42f3-8f5b-af875114b988</vt:lpwstr>
  </property>
</Properties>
</file>